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85" r:id="rId10"/>
    <p:sldId id="286" r:id="rId11"/>
    <p:sldId id="267" r:id="rId12"/>
    <p:sldId id="268" r:id="rId13"/>
    <p:sldId id="269" r:id="rId14"/>
    <p:sldId id="270" r:id="rId15"/>
    <p:sldId id="271" r:id="rId16"/>
    <p:sldId id="266" r:id="rId17"/>
    <p:sldId id="272" r:id="rId18"/>
    <p:sldId id="273" r:id="rId19"/>
    <p:sldId id="274" r:id="rId20"/>
    <p:sldId id="275" r:id="rId21"/>
    <p:sldId id="276" r:id="rId22"/>
    <p:sldId id="265" r:id="rId23"/>
    <p:sldId id="277" r:id="rId24"/>
    <p:sldId id="278" r:id="rId25"/>
    <p:sldId id="279" r:id="rId26"/>
    <p:sldId id="280" r:id="rId27"/>
    <p:sldId id="281" r:id="rId28"/>
    <p:sldId id="283" r:id="rId2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83716"/>
  </p:normalViewPr>
  <p:slideViewPr>
    <p:cSldViewPr snapToGrid="0" snapToObjects="1">
      <p:cViewPr>
        <p:scale>
          <a:sx n="90" d="100"/>
          <a:sy n="90" d="100"/>
        </p:scale>
        <p:origin x="-2536" y="-88"/>
      </p:cViewPr>
      <p:guideLst>
        <p:guide orient="horz" pos="2160"/>
        <p:guide pos="2880"/>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AEB81-15E9-4EFF-8568-62116CAC734A}"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01B211C-36D8-4F90-A397-E392CDD98A56}">
      <dgm:prSet custT="1"/>
      <dgm:spPr/>
      <dgm:t>
        <a:bodyPr/>
        <a:lstStyle/>
        <a:p>
          <a:r>
            <a:rPr lang="en-US" sz="3200" dirty="0"/>
            <a:t>14% </a:t>
          </a:r>
          <a:r>
            <a:rPr lang="en-US" sz="3200" dirty="0" err="1"/>
            <a:t>contacto</a:t>
          </a:r>
          <a:r>
            <a:rPr lang="en-US" sz="3200" dirty="0"/>
            <a:t> </a:t>
          </a:r>
          <a:r>
            <a:rPr lang="en-US" sz="3200" dirty="0" err="1"/>
            <a:t>diario</a:t>
          </a:r>
          <a:r>
            <a:rPr lang="en-US" sz="3200" dirty="0"/>
            <a:t> – 38% </a:t>
          </a:r>
          <a:r>
            <a:rPr lang="en-US" sz="3200" dirty="0" err="1"/>
            <a:t>cumple</a:t>
          </a:r>
          <a:r>
            <a:rPr lang="en-US" sz="3200" dirty="0"/>
            <a:t> 1h/día al </a:t>
          </a:r>
          <a:r>
            <a:rPr lang="en-US" sz="3200" dirty="0" err="1"/>
            <a:t>aire</a:t>
          </a:r>
          <a:r>
            <a:rPr lang="en-US" sz="3200" dirty="0"/>
            <a:t> libre</a:t>
          </a:r>
        </a:p>
      </dgm:t>
    </dgm:pt>
    <dgm:pt modelId="{3C6D854A-6668-4859-9B19-8A229A382F7F}" type="parTrans" cxnId="{F480734C-4DD9-41EC-B980-C1048D283777}">
      <dgm:prSet/>
      <dgm:spPr/>
      <dgm:t>
        <a:bodyPr/>
        <a:lstStyle/>
        <a:p>
          <a:endParaRPr lang="en-US" sz="1800"/>
        </a:p>
      </dgm:t>
    </dgm:pt>
    <dgm:pt modelId="{DDA95E50-43E8-4247-9336-4982941B6626}" type="sibTrans" cxnId="{F480734C-4DD9-41EC-B980-C1048D283777}">
      <dgm:prSet phldrT="01" phldr="0" custT="1"/>
      <dgm:spPr/>
      <dgm:t>
        <a:bodyPr/>
        <a:lstStyle/>
        <a:p>
          <a:r>
            <a:rPr lang="en-US" sz="6600"/>
            <a:t>01</a:t>
          </a:r>
        </a:p>
      </dgm:t>
    </dgm:pt>
    <dgm:pt modelId="{5C647906-3380-4FA0-8081-46076B2B74EC}">
      <dgm:prSet custT="1"/>
      <dgm:spPr/>
      <dgm:t>
        <a:bodyPr/>
        <a:lstStyle/>
        <a:p>
          <a:r>
            <a:rPr lang="en-US" sz="3200" dirty="0" err="1"/>
            <a:t>Descenso</a:t>
          </a:r>
          <a:r>
            <a:rPr lang="en-US" sz="3200" dirty="0"/>
            <a:t> </a:t>
          </a:r>
          <a:r>
            <a:rPr lang="en-US" sz="3200" dirty="0" err="1"/>
            <a:t>progresivo</a:t>
          </a:r>
          <a:r>
            <a:rPr lang="en-US" sz="3200" dirty="0"/>
            <a:t> con la </a:t>
          </a:r>
          <a:r>
            <a:rPr lang="en-US" sz="3200" dirty="0" err="1"/>
            <a:t>edad</a:t>
          </a:r>
          <a:r>
            <a:rPr lang="en-US" sz="3200" dirty="0"/>
            <a:t>; mayor </a:t>
          </a:r>
          <a:r>
            <a:rPr lang="en-US" sz="3200" dirty="0" err="1"/>
            <a:t>caída</a:t>
          </a:r>
          <a:r>
            <a:rPr lang="en-US" sz="3200" dirty="0"/>
            <a:t> </a:t>
          </a:r>
          <a:r>
            <a:rPr lang="en-US" sz="3200" dirty="0" err="1"/>
            <a:t>en</a:t>
          </a:r>
          <a:r>
            <a:rPr lang="en-US" sz="3200" dirty="0"/>
            <a:t> </a:t>
          </a:r>
          <a:r>
            <a:rPr lang="en-US" sz="3200" dirty="0" err="1"/>
            <a:t>adolescentes</a:t>
          </a:r>
          <a:r>
            <a:rPr lang="en-US" sz="3200" dirty="0"/>
            <a:t> </a:t>
          </a:r>
          <a:r>
            <a:rPr lang="en-US" sz="3200" dirty="0" err="1"/>
            <a:t>mujeres</a:t>
          </a:r>
          <a:endParaRPr lang="en-US" sz="3200" dirty="0"/>
        </a:p>
      </dgm:t>
    </dgm:pt>
    <dgm:pt modelId="{79942C34-BE0F-48B6-8CDE-D2CEBE90555D}" type="parTrans" cxnId="{053AD02B-242F-4620-83D2-4006A49EF312}">
      <dgm:prSet/>
      <dgm:spPr/>
      <dgm:t>
        <a:bodyPr/>
        <a:lstStyle/>
        <a:p>
          <a:endParaRPr lang="en-US" sz="1800"/>
        </a:p>
      </dgm:t>
    </dgm:pt>
    <dgm:pt modelId="{72FD5EF1-DF52-489E-894E-BBD0E2241649}" type="sibTrans" cxnId="{053AD02B-242F-4620-83D2-4006A49EF312}">
      <dgm:prSet phldrT="02" phldr="0" custT="1"/>
      <dgm:spPr/>
      <dgm:t>
        <a:bodyPr/>
        <a:lstStyle/>
        <a:p>
          <a:r>
            <a:rPr lang="en-US" sz="6600"/>
            <a:t>02</a:t>
          </a:r>
          <a:endParaRPr lang="en-US" sz="6600" dirty="0"/>
        </a:p>
      </dgm:t>
    </dgm:pt>
    <dgm:pt modelId="{8054D074-FA05-4E41-A6F7-DFCF22144E2B}">
      <dgm:prSet custT="1"/>
      <dgm:spPr/>
      <dgm:t>
        <a:bodyPr/>
        <a:lstStyle/>
        <a:p>
          <a:r>
            <a:rPr lang="en-US" sz="3200" dirty="0" err="1"/>
            <a:t>Participar</a:t>
          </a:r>
          <a:r>
            <a:rPr lang="en-US" sz="3200" dirty="0"/>
            <a:t> </a:t>
          </a:r>
          <a:r>
            <a:rPr lang="en-US" sz="3200" dirty="0" err="1"/>
            <a:t>en</a:t>
          </a:r>
          <a:r>
            <a:rPr lang="en-US" sz="3200" dirty="0"/>
            <a:t> Pinto </a:t>
          </a:r>
          <a:r>
            <a:rPr lang="en-US" sz="3200" dirty="0" err="1"/>
            <a:t>en</a:t>
          </a:r>
          <a:r>
            <a:rPr lang="en-US" sz="3200" dirty="0"/>
            <a:t> Verde </a:t>
          </a:r>
          <a:r>
            <a:rPr lang="en-US" sz="3200" dirty="0" err="1"/>
            <a:t>aumenta</a:t>
          </a:r>
          <a:r>
            <a:rPr lang="en-US" sz="3200" dirty="0"/>
            <a:t> +10 puntos </a:t>
          </a:r>
          <a:r>
            <a:rPr lang="en-US" sz="3200" dirty="0" err="1"/>
            <a:t>en</a:t>
          </a:r>
          <a:r>
            <a:rPr lang="en-US" sz="3200" dirty="0"/>
            <a:t> </a:t>
          </a:r>
          <a:r>
            <a:rPr lang="en-US" sz="3200" dirty="0" err="1"/>
            <a:t>el</a:t>
          </a:r>
          <a:r>
            <a:rPr lang="en-US" sz="3200" dirty="0"/>
            <a:t> </a:t>
          </a:r>
          <a:r>
            <a:rPr lang="en-US" sz="3200" dirty="0" err="1"/>
            <a:t>índice</a:t>
          </a:r>
          <a:endParaRPr lang="en-US" sz="3200" dirty="0"/>
        </a:p>
      </dgm:t>
    </dgm:pt>
    <dgm:pt modelId="{EFFBC292-3F57-4BFA-ABA9-3E433C6849AC}" type="parTrans" cxnId="{5329E130-39CF-4FC7-B698-1760545C1D2C}">
      <dgm:prSet/>
      <dgm:spPr/>
      <dgm:t>
        <a:bodyPr/>
        <a:lstStyle/>
        <a:p>
          <a:endParaRPr lang="en-US" sz="1800"/>
        </a:p>
      </dgm:t>
    </dgm:pt>
    <dgm:pt modelId="{7E823164-FE5D-4906-B351-771B8FE46361}" type="sibTrans" cxnId="{5329E130-39CF-4FC7-B698-1760545C1D2C}">
      <dgm:prSet phldrT="03" phldr="0" custT="1"/>
      <dgm:spPr/>
      <dgm:t>
        <a:bodyPr/>
        <a:lstStyle/>
        <a:p>
          <a:r>
            <a:rPr lang="en-US" sz="6600"/>
            <a:t>03</a:t>
          </a:r>
        </a:p>
      </dgm:t>
    </dgm:pt>
    <dgm:pt modelId="{9ADCF99A-8282-403D-A1B9-7F2FA3301248}">
      <dgm:prSet custT="1"/>
      <dgm:spPr/>
      <dgm:t>
        <a:bodyPr/>
        <a:lstStyle/>
        <a:p>
          <a:r>
            <a:rPr lang="en-US" sz="3200" dirty="0"/>
            <a:t>Más del 50% </a:t>
          </a:r>
          <a:r>
            <a:rPr lang="en-US" sz="3200" dirty="0" err="1"/>
            <a:t>en</a:t>
          </a:r>
          <a:r>
            <a:rPr lang="en-US" sz="3200" dirty="0"/>
            <a:t> </a:t>
          </a:r>
          <a:r>
            <a:rPr lang="en-US" sz="3200" dirty="0" err="1"/>
            <a:t>niveles</a:t>
          </a:r>
          <a:r>
            <a:rPr lang="en-US" sz="3200" dirty="0"/>
            <a:t> ‘</a:t>
          </a:r>
          <a:r>
            <a:rPr lang="en-US" sz="3200" dirty="0" err="1"/>
            <a:t>latente</a:t>
          </a:r>
          <a:r>
            <a:rPr lang="en-US" sz="3200" dirty="0"/>
            <a:t>’ o ‘</a:t>
          </a:r>
          <a:r>
            <a:rPr lang="en-US" sz="3200" dirty="0" err="1"/>
            <a:t>emergente</a:t>
          </a:r>
          <a:r>
            <a:rPr lang="en-US" sz="3200" dirty="0"/>
            <a:t>’</a:t>
          </a:r>
        </a:p>
      </dgm:t>
    </dgm:pt>
    <dgm:pt modelId="{A7079B42-8687-40DB-8598-E4FF113C1138}" type="parTrans" cxnId="{B49EA38D-D782-47BC-9074-BCC7A1CFD88A}">
      <dgm:prSet/>
      <dgm:spPr/>
      <dgm:t>
        <a:bodyPr/>
        <a:lstStyle/>
        <a:p>
          <a:endParaRPr lang="en-US" sz="1800"/>
        </a:p>
      </dgm:t>
    </dgm:pt>
    <dgm:pt modelId="{C30BF0F1-7A3D-4F91-88E0-E1A0906A281B}" type="sibTrans" cxnId="{B49EA38D-D782-47BC-9074-BCC7A1CFD88A}">
      <dgm:prSet phldrT="04" phldr="0" custT="1"/>
      <dgm:spPr/>
      <dgm:t>
        <a:bodyPr/>
        <a:lstStyle/>
        <a:p>
          <a:r>
            <a:rPr lang="en-US" sz="6600"/>
            <a:t>04</a:t>
          </a:r>
        </a:p>
      </dgm:t>
    </dgm:pt>
    <dgm:pt modelId="{C788F495-F159-8A4B-8360-5DC53AC38FA9}" type="pres">
      <dgm:prSet presAssocID="{9A8AEB81-15E9-4EFF-8568-62116CAC734A}" presName="Name0" presStyleCnt="0">
        <dgm:presLayoutVars>
          <dgm:animLvl val="lvl"/>
          <dgm:resizeHandles val="exact"/>
        </dgm:presLayoutVars>
      </dgm:prSet>
      <dgm:spPr/>
    </dgm:pt>
    <dgm:pt modelId="{6D5A00C5-3E3C-A449-A24D-F1671AD8B113}" type="pres">
      <dgm:prSet presAssocID="{501B211C-36D8-4F90-A397-E392CDD98A56}" presName="compositeNode" presStyleCnt="0">
        <dgm:presLayoutVars>
          <dgm:bulletEnabled val="1"/>
        </dgm:presLayoutVars>
      </dgm:prSet>
      <dgm:spPr/>
    </dgm:pt>
    <dgm:pt modelId="{646A2295-FFD0-CF40-9DF0-293B340A40C8}" type="pres">
      <dgm:prSet presAssocID="{501B211C-36D8-4F90-A397-E392CDD98A56}" presName="bgRect" presStyleLbl="alignNode1" presStyleIdx="0" presStyleCnt="4" custScaleY="110690"/>
      <dgm:spPr/>
    </dgm:pt>
    <dgm:pt modelId="{5674F308-AF68-0348-9B24-0B082BC7776C}" type="pres">
      <dgm:prSet presAssocID="{DDA95E50-43E8-4247-9336-4982941B6626}" presName="sibTransNodeRect" presStyleLbl="alignNode1" presStyleIdx="0" presStyleCnt="4">
        <dgm:presLayoutVars>
          <dgm:chMax val="0"/>
          <dgm:bulletEnabled val="1"/>
        </dgm:presLayoutVars>
      </dgm:prSet>
      <dgm:spPr/>
    </dgm:pt>
    <dgm:pt modelId="{11055D46-0A7E-D342-9A4F-E3E0B8E32AB1}" type="pres">
      <dgm:prSet presAssocID="{501B211C-36D8-4F90-A397-E392CDD98A56}" presName="nodeRect" presStyleLbl="alignNode1" presStyleIdx="0" presStyleCnt="4">
        <dgm:presLayoutVars>
          <dgm:bulletEnabled val="1"/>
        </dgm:presLayoutVars>
      </dgm:prSet>
      <dgm:spPr/>
    </dgm:pt>
    <dgm:pt modelId="{00DC7BDE-A19B-6A45-A3FB-ABEFDB1635AA}" type="pres">
      <dgm:prSet presAssocID="{DDA95E50-43E8-4247-9336-4982941B6626}" presName="sibTrans" presStyleCnt="0"/>
      <dgm:spPr/>
    </dgm:pt>
    <dgm:pt modelId="{DCE1471B-2488-A74A-A4D0-E819CD122DE0}" type="pres">
      <dgm:prSet presAssocID="{5C647906-3380-4FA0-8081-46076B2B74EC}" presName="compositeNode" presStyleCnt="0">
        <dgm:presLayoutVars>
          <dgm:bulletEnabled val="1"/>
        </dgm:presLayoutVars>
      </dgm:prSet>
      <dgm:spPr/>
    </dgm:pt>
    <dgm:pt modelId="{6F1C4BB9-2B93-D947-9C6E-9628D6227ACC}" type="pres">
      <dgm:prSet presAssocID="{5C647906-3380-4FA0-8081-46076B2B74EC}" presName="bgRect" presStyleLbl="alignNode1" presStyleIdx="1" presStyleCnt="4" custScaleX="109116" custScaleY="110487"/>
      <dgm:spPr/>
    </dgm:pt>
    <dgm:pt modelId="{BAB4DF9F-632A-A844-B87E-3CCCDDF42E65}" type="pres">
      <dgm:prSet presAssocID="{72FD5EF1-DF52-489E-894E-BBD0E2241649}" presName="sibTransNodeRect" presStyleLbl="alignNode1" presStyleIdx="1" presStyleCnt="4" custScaleY="33168">
        <dgm:presLayoutVars>
          <dgm:chMax val="0"/>
          <dgm:bulletEnabled val="1"/>
        </dgm:presLayoutVars>
      </dgm:prSet>
      <dgm:spPr/>
    </dgm:pt>
    <dgm:pt modelId="{CD5F8770-8233-914F-AA33-B29B99FD5034}" type="pres">
      <dgm:prSet presAssocID="{5C647906-3380-4FA0-8081-46076B2B74EC}" presName="nodeRect" presStyleLbl="alignNode1" presStyleIdx="1" presStyleCnt="4">
        <dgm:presLayoutVars>
          <dgm:bulletEnabled val="1"/>
        </dgm:presLayoutVars>
      </dgm:prSet>
      <dgm:spPr/>
    </dgm:pt>
    <dgm:pt modelId="{F88B72CE-AEC7-3041-9CA8-9CE030FCA709}" type="pres">
      <dgm:prSet presAssocID="{72FD5EF1-DF52-489E-894E-BBD0E2241649}" presName="sibTrans" presStyleCnt="0"/>
      <dgm:spPr/>
    </dgm:pt>
    <dgm:pt modelId="{2006D8BB-1D66-C84C-A111-F01D05E1211A}" type="pres">
      <dgm:prSet presAssocID="{8054D074-FA05-4E41-A6F7-DFCF22144E2B}" presName="compositeNode" presStyleCnt="0">
        <dgm:presLayoutVars>
          <dgm:bulletEnabled val="1"/>
        </dgm:presLayoutVars>
      </dgm:prSet>
      <dgm:spPr/>
    </dgm:pt>
    <dgm:pt modelId="{65C438D0-013B-334E-8E3F-88C1F3DC5D7D}" type="pres">
      <dgm:prSet presAssocID="{8054D074-FA05-4E41-A6F7-DFCF22144E2B}" presName="bgRect" presStyleLbl="alignNode1" presStyleIdx="2" presStyleCnt="4" custScaleY="109321"/>
      <dgm:spPr/>
    </dgm:pt>
    <dgm:pt modelId="{3A847903-A216-3541-A5BC-C675CE50115E}" type="pres">
      <dgm:prSet presAssocID="{7E823164-FE5D-4906-B351-771B8FE46361}" presName="sibTransNodeRect" presStyleLbl="alignNode1" presStyleIdx="2" presStyleCnt="4">
        <dgm:presLayoutVars>
          <dgm:chMax val="0"/>
          <dgm:bulletEnabled val="1"/>
        </dgm:presLayoutVars>
      </dgm:prSet>
      <dgm:spPr/>
    </dgm:pt>
    <dgm:pt modelId="{DF3BD2D1-B5B5-704A-9479-FD41FD4DBB61}" type="pres">
      <dgm:prSet presAssocID="{8054D074-FA05-4E41-A6F7-DFCF22144E2B}" presName="nodeRect" presStyleLbl="alignNode1" presStyleIdx="2" presStyleCnt="4">
        <dgm:presLayoutVars>
          <dgm:bulletEnabled val="1"/>
        </dgm:presLayoutVars>
      </dgm:prSet>
      <dgm:spPr/>
    </dgm:pt>
    <dgm:pt modelId="{E54B993F-6B83-B349-A5FA-E49E13B7C588}" type="pres">
      <dgm:prSet presAssocID="{7E823164-FE5D-4906-B351-771B8FE46361}" presName="sibTrans" presStyleCnt="0"/>
      <dgm:spPr/>
    </dgm:pt>
    <dgm:pt modelId="{4ECF0E34-DEF8-B84A-9886-D476301208DB}" type="pres">
      <dgm:prSet presAssocID="{9ADCF99A-8282-403D-A1B9-7F2FA3301248}" presName="compositeNode" presStyleCnt="0">
        <dgm:presLayoutVars>
          <dgm:bulletEnabled val="1"/>
        </dgm:presLayoutVars>
      </dgm:prSet>
      <dgm:spPr/>
    </dgm:pt>
    <dgm:pt modelId="{F99AC8FB-33D0-D64B-A100-651354CD91D1}" type="pres">
      <dgm:prSet presAssocID="{9ADCF99A-8282-403D-A1B9-7F2FA3301248}" presName="bgRect" presStyleLbl="alignNode1" presStyleIdx="3" presStyleCnt="4" custScaleY="106991"/>
      <dgm:spPr/>
    </dgm:pt>
    <dgm:pt modelId="{2CCF70B4-456A-944F-9F30-5318F0114D3D}" type="pres">
      <dgm:prSet presAssocID="{C30BF0F1-7A3D-4F91-88E0-E1A0906A281B}" presName="sibTransNodeRect" presStyleLbl="alignNode1" presStyleIdx="3" presStyleCnt="4">
        <dgm:presLayoutVars>
          <dgm:chMax val="0"/>
          <dgm:bulletEnabled val="1"/>
        </dgm:presLayoutVars>
      </dgm:prSet>
      <dgm:spPr/>
    </dgm:pt>
    <dgm:pt modelId="{5A2E3154-D4B9-D241-9269-4C108426649C}" type="pres">
      <dgm:prSet presAssocID="{9ADCF99A-8282-403D-A1B9-7F2FA3301248}" presName="nodeRect" presStyleLbl="alignNode1" presStyleIdx="3" presStyleCnt="4">
        <dgm:presLayoutVars>
          <dgm:bulletEnabled val="1"/>
        </dgm:presLayoutVars>
      </dgm:prSet>
      <dgm:spPr/>
    </dgm:pt>
  </dgm:ptLst>
  <dgm:cxnLst>
    <dgm:cxn modelId="{6C936A0D-EF22-9A47-8711-B34A13A8DF9B}" type="presOf" srcId="{8054D074-FA05-4E41-A6F7-DFCF22144E2B}" destId="{65C438D0-013B-334E-8E3F-88C1F3DC5D7D}" srcOrd="0" destOrd="0" presId="urn:microsoft.com/office/officeart/2016/7/layout/LinearBlockProcessNumbered"/>
    <dgm:cxn modelId="{DE0B7112-94A8-7A4F-B28A-0FAE238F76C3}" type="presOf" srcId="{DDA95E50-43E8-4247-9336-4982941B6626}" destId="{5674F308-AF68-0348-9B24-0B082BC7776C}" srcOrd="0" destOrd="0" presId="urn:microsoft.com/office/officeart/2016/7/layout/LinearBlockProcessNumbered"/>
    <dgm:cxn modelId="{053AD02B-242F-4620-83D2-4006A49EF312}" srcId="{9A8AEB81-15E9-4EFF-8568-62116CAC734A}" destId="{5C647906-3380-4FA0-8081-46076B2B74EC}" srcOrd="1" destOrd="0" parTransId="{79942C34-BE0F-48B6-8CDE-D2CEBE90555D}" sibTransId="{72FD5EF1-DF52-489E-894E-BBD0E2241649}"/>
    <dgm:cxn modelId="{5329E130-39CF-4FC7-B698-1760545C1D2C}" srcId="{9A8AEB81-15E9-4EFF-8568-62116CAC734A}" destId="{8054D074-FA05-4E41-A6F7-DFCF22144E2B}" srcOrd="2" destOrd="0" parTransId="{EFFBC292-3F57-4BFA-ABA9-3E433C6849AC}" sibTransId="{7E823164-FE5D-4906-B351-771B8FE46361}"/>
    <dgm:cxn modelId="{21F7C33E-BBAD-1E46-94AD-3356DF864FD5}" type="presOf" srcId="{8054D074-FA05-4E41-A6F7-DFCF22144E2B}" destId="{DF3BD2D1-B5B5-704A-9479-FD41FD4DBB61}" srcOrd="1" destOrd="0" presId="urn:microsoft.com/office/officeart/2016/7/layout/LinearBlockProcessNumbered"/>
    <dgm:cxn modelId="{580A7E40-EE4A-A14A-A2AF-DD265BA43D69}" type="presOf" srcId="{9ADCF99A-8282-403D-A1B9-7F2FA3301248}" destId="{5A2E3154-D4B9-D241-9269-4C108426649C}" srcOrd="1" destOrd="0" presId="urn:microsoft.com/office/officeart/2016/7/layout/LinearBlockProcessNumbered"/>
    <dgm:cxn modelId="{AB9A1F43-9A06-3043-8ED8-F73E21968792}" type="presOf" srcId="{5C647906-3380-4FA0-8081-46076B2B74EC}" destId="{6F1C4BB9-2B93-D947-9C6E-9628D6227ACC}" srcOrd="0" destOrd="0" presId="urn:microsoft.com/office/officeart/2016/7/layout/LinearBlockProcessNumbered"/>
    <dgm:cxn modelId="{B896B04B-E6E7-4E4E-B8BC-61A0E1F58E9B}" type="presOf" srcId="{9A8AEB81-15E9-4EFF-8568-62116CAC734A}" destId="{C788F495-F159-8A4B-8360-5DC53AC38FA9}" srcOrd="0" destOrd="0" presId="urn:microsoft.com/office/officeart/2016/7/layout/LinearBlockProcessNumbered"/>
    <dgm:cxn modelId="{F480734C-4DD9-41EC-B980-C1048D283777}" srcId="{9A8AEB81-15E9-4EFF-8568-62116CAC734A}" destId="{501B211C-36D8-4F90-A397-E392CDD98A56}" srcOrd="0" destOrd="0" parTransId="{3C6D854A-6668-4859-9B19-8A229A382F7F}" sibTransId="{DDA95E50-43E8-4247-9336-4982941B6626}"/>
    <dgm:cxn modelId="{3A1BEF61-F19E-DF4C-876F-584A6410E6FB}" type="presOf" srcId="{501B211C-36D8-4F90-A397-E392CDD98A56}" destId="{11055D46-0A7E-D342-9A4F-E3E0B8E32AB1}" srcOrd="1" destOrd="0" presId="urn:microsoft.com/office/officeart/2016/7/layout/LinearBlockProcessNumbered"/>
    <dgm:cxn modelId="{DDDBCA6F-6C08-2F4C-8F59-28EBD3E2C618}" type="presOf" srcId="{501B211C-36D8-4F90-A397-E392CDD98A56}" destId="{646A2295-FFD0-CF40-9DF0-293B340A40C8}" srcOrd="0" destOrd="0" presId="urn:microsoft.com/office/officeart/2016/7/layout/LinearBlockProcessNumbered"/>
    <dgm:cxn modelId="{C47EEE75-A302-9248-9D17-73D6547FEE10}" type="presOf" srcId="{9ADCF99A-8282-403D-A1B9-7F2FA3301248}" destId="{F99AC8FB-33D0-D64B-A100-651354CD91D1}" srcOrd="0" destOrd="0" presId="urn:microsoft.com/office/officeart/2016/7/layout/LinearBlockProcessNumbered"/>
    <dgm:cxn modelId="{D959A287-71B7-2944-87E6-F7F8FC95A4F9}" type="presOf" srcId="{C30BF0F1-7A3D-4F91-88E0-E1A0906A281B}" destId="{2CCF70B4-456A-944F-9F30-5318F0114D3D}" srcOrd="0" destOrd="0" presId="urn:microsoft.com/office/officeart/2016/7/layout/LinearBlockProcessNumbered"/>
    <dgm:cxn modelId="{B49EA38D-D782-47BC-9074-BCC7A1CFD88A}" srcId="{9A8AEB81-15E9-4EFF-8568-62116CAC734A}" destId="{9ADCF99A-8282-403D-A1B9-7F2FA3301248}" srcOrd="3" destOrd="0" parTransId="{A7079B42-8687-40DB-8598-E4FF113C1138}" sibTransId="{C30BF0F1-7A3D-4F91-88E0-E1A0906A281B}"/>
    <dgm:cxn modelId="{53413698-E2C1-FC4E-8EB2-FD7993742EF9}" type="presOf" srcId="{5C647906-3380-4FA0-8081-46076B2B74EC}" destId="{CD5F8770-8233-914F-AA33-B29B99FD5034}" srcOrd="1" destOrd="0" presId="urn:microsoft.com/office/officeart/2016/7/layout/LinearBlockProcessNumbered"/>
    <dgm:cxn modelId="{C0B00E9D-5BDA-724A-ACF1-E9CD21C8C8B3}" type="presOf" srcId="{72FD5EF1-DF52-489E-894E-BBD0E2241649}" destId="{BAB4DF9F-632A-A844-B87E-3CCCDDF42E65}" srcOrd="0" destOrd="0" presId="urn:microsoft.com/office/officeart/2016/7/layout/LinearBlockProcessNumbered"/>
    <dgm:cxn modelId="{813D58B2-772E-104C-9B03-40A377B2B18C}" type="presOf" srcId="{7E823164-FE5D-4906-B351-771B8FE46361}" destId="{3A847903-A216-3541-A5BC-C675CE50115E}" srcOrd="0" destOrd="0" presId="urn:microsoft.com/office/officeart/2016/7/layout/LinearBlockProcessNumbered"/>
    <dgm:cxn modelId="{8BA57D9E-B4C3-E443-9997-7A5612890327}" type="presParOf" srcId="{C788F495-F159-8A4B-8360-5DC53AC38FA9}" destId="{6D5A00C5-3E3C-A449-A24D-F1671AD8B113}" srcOrd="0" destOrd="0" presId="urn:microsoft.com/office/officeart/2016/7/layout/LinearBlockProcessNumbered"/>
    <dgm:cxn modelId="{B85BA966-FA5B-2949-B622-934C53D11936}" type="presParOf" srcId="{6D5A00C5-3E3C-A449-A24D-F1671AD8B113}" destId="{646A2295-FFD0-CF40-9DF0-293B340A40C8}" srcOrd="0" destOrd="0" presId="urn:microsoft.com/office/officeart/2016/7/layout/LinearBlockProcessNumbered"/>
    <dgm:cxn modelId="{465F219B-92B5-E547-942D-93F87A15786E}" type="presParOf" srcId="{6D5A00C5-3E3C-A449-A24D-F1671AD8B113}" destId="{5674F308-AF68-0348-9B24-0B082BC7776C}" srcOrd="1" destOrd="0" presId="urn:microsoft.com/office/officeart/2016/7/layout/LinearBlockProcessNumbered"/>
    <dgm:cxn modelId="{A552D0E6-2A99-3A40-B109-C9615E089F60}" type="presParOf" srcId="{6D5A00C5-3E3C-A449-A24D-F1671AD8B113}" destId="{11055D46-0A7E-D342-9A4F-E3E0B8E32AB1}" srcOrd="2" destOrd="0" presId="urn:microsoft.com/office/officeart/2016/7/layout/LinearBlockProcessNumbered"/>
    <dgm:cxn modelId="{0A66A877-B81A-9447-A4F8-6FD77F78236A}" type="presParOf" srcId="{C788F495-F159-8A4B-8360-5DC53AC38FA9}" destId="{00DC7BDE-A19B-6A45-A3FB-ABEFDB1635AA}" srcOrd="1" destOrd="0" presId="urn:microsoft.com/office/officeart/2016/7/layout/LinearBlockProcessNumbered"/>
    <dgm:cxn modelId="{55EAE49A-990B-0C42-853C-564FCF23C4CC}" type="presParOf" srcId="{C788F495-F159-8A4B-8360-5DC53AC38FA9}" destId="{DCE1471B-2488-A74A-A4D0-E819CD122DE0}" srcOrd="2" destOrd="0" presId="urn:microsoft.com/office/officeart/2016/7/layout/LinearBlockProcessNumbered"/>
    <dgm:cxn modelId="{74152049-5CC1-C041-AB57-33C389D7C2B2}" type="presParOf" srcId="{DCE1471B-2488-A74A-A4D0-E819CD122DE0}" destId="{6F1C4BB9-2B93-D947-9C6E-9628D6227ACC}" srcOrd="0" destOrd="0" presId="urn:microsoft.com/office/officeart/2016/7/layout/LinearBlockProcessNumbered"/>
    <dgm:cxn modelId="{B73B9394-01B7-6743-8579-75AA8107E493}" type="presParOf" srcId="{DCE1471B-2488-A74A-A4D0-E819CD122DE0}" destId="{BAB4DF9F-632A-A844-B87E-3CCCDDF42E65}" srcOrd="1" destOrd="0" presId="urn:microsoft.com/office/officeart/2016/7/layout/LinearBlockProcessNumbered"/>
    <dgm:cxn modelId="{1CBD9B41-5431-3B44-AACA-D53B4569FD22}" type="presParOf" srcId="{DCE1471B-2488-A74A-A4D0-E819CD122DE0}" destId="{CD5F8770-8233-914F-AA33-B29B99FD5034}" srcOrd="2" destOrd="0" presId="urn:microsoft.com/office/officeart/2016/7/layout/LinearBlockProcessNumbered"/>
    <dgm:cxn modelId="{8872F7C4-E145-694E-BF02-E74E00D28082}" type="presParOf" srcId="{C788F495-F159-8A4B-8360-5DC53AC38FA9}" destId="{F88B72CE-AEC7-3041-9CA8-9CE030FCA709}" srcOrd="3" destOrd="0" presId="urn:microsoft.com/office/officeart/2016/7/layout/LinearBlockProcessNumbered"/>
    <dgm:cxn modelId="{26E27B3E-16F2-3547-8AF4-EEEFAAB15D02}" type="presParOf" srcId="{C788F495-F159-8A4B-8360-5DC53AC38FA9}" destId="{2006D8BB-1D66-C84C-A111-F01D05E1211A}" srcOrd="4" destOrd="0" presId="urn:microsoft.com/office/officeart/2016/7/layout/LinearBlockProcessNumbered"/>
    <dgm:cxn modelId="{5B29D941-A1A9-BE47-9AAF-E93206D1897D}" type="presParOf" srcId="{2006D8BB-1D66-C84C-A111-F01D05E1211A}" destId="{65C438D0-013B-334E-8E3F-88C1F3DC5D7D}" srcOrd="0" destOrd="0" presId="urn:microsoft.com/office/officeart/2016/7/layout/LinearBlockProcessNumbered"/>
    <dgm:cxn modelId="{D2E19D74-92B0-E848-BF05-7E6FCDBE0D8C}" type="presParOf" srcId="{2006D8BB-1D66-C84C-A111-F01D05E1211A}" destId="{3A847903-A216-3541-A5BC-C675CE50115E}" srcOrd="1" destOrd="0" presId="urn:microsoft.com/office/officeart/2016/7/layout/LinearBlockProcessNumbered"/>
    <dgm:cxn modelId="{AC2344FD-13EA-1E46-9BE8-34084DA2C4E4}" type="presParOf" srcId="{2006D8BB-1D66-C84C-A111-F01D05E1211A}" destId="{DF3BD2D1-B5B5-704A-9479-FD41FD4DBB61}" srcOrd="2" destOrd="0" presId="urn:microsoft.com/office/officeart/2016/7/layout/LinearBlockProcessNumbered"/>
    <dgm:cxn modelId="{3D92DA13-A1AF-5044-8D01-7F3941759083}" type="presParOf" srcId="{C788F495-F159-8A4B-8360-5DC53AC38FA9}" destId="{E54B993F-6B83-B349-A5FA-E49E13B7C588}" srcOrd="5" destOrd="0" presId="urn:microsoft.com/office/officeart/2016/7/layout/LinearBlockProcessNumbered"/>
    <dgm:cxn modelId="{036552ED-DF02-F640-9269-E979031A7221}" type="presParOf" srcId="{C788F495-F159-8A4B-8360-5DC53AC38FA9}" destId="{4ECF0E34-DEF8-B84A-9886-D476301208DB}" srcOrd="6" destOrd="0" presId="urn:microsoft.com/office/officeart/2016/7/layout/LinearBlockProcessNumbered"/>
    <dgm:cxn modelId="{54C060E0-DA3C-424B-8F0B-A32097FE669B}" type="presParOf" srcId="{4ECF0E34-DEF8-B84A-9886-D476301208DB}" destId="{F99AC8FB-33D0-D64B-A100-651354CD91D1}" srcOrd="0" destOrd="0" presId="urn:microsoft.com/office/officeart/2016/7/layout/LinearBlockProcessNumbered"/>
    <dgm:cxn modelId="{AD5608D7-12A7-604C-A0C0-4A47D688CF92}" type="presParOf" srcId="{4ECF0E34-DEF8-B84A-9886-D476301208DB}" destId="{2CCF70B4-456A-944F-9F30-5318F0114D3D}" srcOrd="1" destOrd="0" presId="urn:microsoft.com/office/officeart/2016/7/layout/LinearBlockProcessNumbered"/>
    <dgm:cxn modelId="{ACB68B3D-EFEB-5A49-91AA-9E82C94D4A35}" type="presParOf" srcId="{4ECF0E34-DEF8-B84A-9886-D476301208DB}" destId="{5A2E3154-D4B9-D241-9269-4C108426649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CDE8F-DCDF-4FB4-A545-CCB89CEFCD0A}"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7C3569E1-8FD8-46C8-84B4-5EBBEE84B50F}">
      <dgm:prSet custT="1"/>
      <dgm:spPr/>
      <dgm:t>
        <a:bodyPr/>
        <a:lstStyle/>
        <a:p>
          <a:r>
            <a:rPr lang="en-US" sz="3200" dirty="0"/>
            <a:t>17.6% con CVRS </a:t>
          </a:r>
          <a:r>
            <a:rPr lang="en-US" sz="3200" dirty="0" err="1"/>
            <a:t>afectada</a:t>
          </a:r>
          <a:r>
            <a:rPr lang="en-US" sz="3200" dirty="0"/>
            <a:t> (1 de </a:t>
          </a:r>
          <a:r>
            <a:rPr lang="en-US" sz="3200" dirty="0" err="1"/>
            <a:t>cada</a:t>
          </a:r>
          <a:r>
            <a:rPr lang="en-US" sz="3200" dirty="0"/>
            <a:t> 6)</a:t>
          </a:r>
        </a:p>
      </dgm:t>
    </dgm:pt>
    <dgm:pt modelId="{0DF0816E-0E18-4363-A7B7-4860F2C30AEE}" type="parTrans" cxnId="{9C96A19A-45F4-45F1-A030-04C0738369C1}">
      <dgm:prSet/>
      <dgm:spPr/>
      <dgm:t>
        <a:bodyPr/>
        <a:lstStyle/>
        <a:p>
          <a:endParaRPr lang="en-US" sz="2400"/>
        </a:p>
      </dgm:t>
    </dgm:pt>
    <dgm:pt modelId="{0D94EFAD-A8C2-4A4C-8E58-0BE6429F60F9}" type="sibTrans" cxnId="{9C96A19A-45F4-45F1-A030-04C0738369C1}">
      <dgm:prSet phldrT="01" custT="1"/>
      <dgm:spPr/>
      <dgm:t>
        <a:bodyPr/>
        <a:lstStyle/>
        <a:p>
          <a:r>
            <a:rPr lang="en-US" sz="8000"/>
            <a:t>01</a:t>
          </a:r>
        </a:p>
      </dgm:t>
    </dgm:pt>
    <dgm:pt modelId="{5CCD2390-53A7-4C9E-857D-DAD4E7436383}">
      <dgm:prSet custT="1"/>
      <dgm:spPr/>
      <dgm:t>
        <a:bodyPr/>
        <a:lstStyle/>
        <a:p>
          <a:r>
            <a:rPr lang="en-US" sz="3200" dirty="0"/>
            <a:t>Mayor </a:t>
          </a:r>
          <a:r>
            <a:rPr lang="en-US" sz="3200" dirty="0" err="1"/>
            <a:t>afectación</a:t>
          </a:r>
          <a:r>
            <a:rPr lang="en-US" sz="3200" dirty="0"/>
            <a:t> </a:t>
          </a:r>
          <a:r>
            <a:rPr lang="en-US" sz="3200" dirty="0" err="1"/>
            <a:t>en</a:t>
          </a:r>
          <a:r>
            <a:rPr lang="en-US" sz="3200" dirty="0"/>
            <a:t> </a:t>
          </a:r>
          <a:r>
            <a:rPr lang="en-US" sz="3200" dirty="0" err="1"/>
            <a:t>niñas</a:t>
          </a:r>
          <a:r>
            <a:rPr lang="en-US" sz="3200" dirty="0"/>
            <a:t> (22.6%)</a:t>
          </a:r>
        </a:p>
      </dgm:t>
    </dgm:pt>
    <dgm:pt modelId="{F67A47D3-7DED-48EC-A35A-CC49F1E46C0F}" type="parTrans" cxnId="{18862F15-2F98-4BE1-BA2C-07629075324E}">
      <dgm:prSet/>
      <dgm:spPr/>
      <dgm:t>
        <a:bodyPr/>
        <a:lstStyle/>
        <a:p>
          <a:endParaRPr lang="en-US" sz="2400"/>
        </a:p>
      </dgm:t>
    </dgm:pt>
    <dgm:pt modelId="{8FF2DCA0-74FC-4101-A34F-47F0DE026159}" type="sibTrans" cxnId="{18862F15-2F98-4BE1-BA2C-07629075324E}">
      <dgm:prSet phldrT="02" custT="1"/>
      <dgm:spPr/>
      <dgm:t>
        <a:bodyPr/>
        <a:lstStyle/>
        <a:p>
          <a:r>
            <a:rPr lang="en-US" sz="8000"/>
            <a:t>02</a:t>
          </a:r>
        </a:p>
      </dgm:t>
    </dgm:pt>
    <dgm:pt modelId="{0F19C57D-62D2-4B95-A0A7-A9A824F38064}">
      <dgm:prSet custT="1"/>
      <dgm:spPr/>
      <dgm:t>
        <a:bodyPr/>
        <a:lstStyle/>
        <a:p>
          <a:r>
            <a:rPr lang="en-US" sz="3200" dirty="0" err="1"/>
            <a:t>Dimensiones</a:t>
          </a:r>
          <a:r>
            <a:rPr lang="en-US" sz="3200" dirty="0"/>
            <a:t> </a:t>
          </a:r>
          <a:r>
            <a:rPr lang="en-US" sz="3200" dirty="0" err="1"/>
            <a:t>más</a:t>
          </a:r>
          <a:r>
            <a:rPr lang="en-US" sz="3200" dirty="0"/>
            <a:t> </a:t>
          </a:r>
          <a:r>
            <a:rPr lang="en-US" sz="3200" dirty="0" err="1"/>
            <a:t>vulnerables</a:t>
          </a:r>
          <a:r>
            <a:rPr lang="en-US" sz="3200" dirty="0"/>
            <a:t>: </a:t>
          </a:r>
          <a:r>
            <a:rPr lang="en-US" sz="3200" dirty="0" err="1"/>
            <a:t>emocional</a:t>
          </a:r>
          <a:r>
            <a:rPr lang="en-US" sz="3200" dirty="0"/>
            <a:t> y escolar</a:t>
          </a:r>
        </a:p>
      </dgm:t>
    </dgm:pt>
    <dgm:pt modelId="{C3E62D55-7A36-4AB6-AB0C-F804264056BB}" type="parTrans" cxnId="{2D2BD9C7-2155-461E-80D9-0F497D0E4784}">
      <dgm:prSet/>
      <dgm:spPr/>
      <dgm:t>
        <a:bodyPr/>
        <a:lstStyle/>
        <a:p>
          <a:endParaRPr lang="en-US" sz="2400"/>
        </a:p>
      </dgm:t>
    </dgm:pt>
    <dgm:pt modelId="{E4CE9A0D-A124-4169-A888-BA9D42B790CC}" type="sibTrans" cxnId="{2D2BD9C7-2155-461E-80D9-0F497D0E4784}">
      <dgm:prSet phldrT="03" custT="1"/>
      <dgm:spPr/>
      <dgm:t>
        <a:bodyPr/>
        <a:lstStyle/>
        <a:p>
          <a:r>
            <a:rPr lang="en-US" sz="8000"/>
            <a:t>03</a:t>
          </a:r>
        </a:p>
      </dgm:t>
    </dgm:pt>
    <dgm:pt modelId="{A0B8D926-16CB-449F-8BB1-73396F533D97}">
      <dgm:prSet custT="1"/>
      <dgm:spPr/>
      <dgm:t>
        <a:bodyPr/>
        <a:lstStyle/>
        <a:p>
          <a:r>
            <a:rPr lang="en-US" sz="3200" dirty="0" err="1"/>
            <a:t>Correlación</a:t>
          </a:r>
          <a:r>
            <a:rPr lang="en-US" sz="3200" dirty="0"/>
            <a:t> </a:t>
          </a:r>
          <a:r>
            <a:rPr lang="en-US" sz="3200" dirty="0" err="1"/>
            <a:t>positiva</a:t>
          </a:r>
          <a:r>
            <a:rPr lang="en-US" sz="3200" dirty="0"/>
            <a:t> entre </a:t>
          </a:r>
          <a:r>
            <a:rPr lang="en-US" sz="3200" dirty="0" err="1"/>
            <a:t>naturaleza</a:t>
          </a:r>
          <a:r>
            <a:rPr lang="en-US" sz="3200" dirty="0"/>
            <a:t> y </a:t>
          </a:r>
          <a:r>
            <a:rPr lang="en-US" sz="3200" dirty="0" err="1"/>
            <a:t>bienestar</a:t>
          </a:r>
          <a:endParaRPr lang="en-US" sz="3200" dirty="0"/>
        </a:p>
      </dgm:t>
    </dgm:pt>
    <dgm:pt modelId="{B834CF1E-7A00-4A47-B09F-15A88F873A5D}" type="parTrans" cxnId="{6D757512-D296-4DAA-9141-B7F8566E30D7}">
      <dgm:prSet/>
      <dgm:spPr/>
      <dgm:t>
        <a:bodyPr/>
        <a:lstStyle/>
        <a:p>
          <a:endParaRPr lang="en-US" sz="2400"/>
        </a:p>
      </dgm:t>
    </dgm:pt>
    <dgm:pt modelId="{2948F6F5-5537-46E4-8965-42880A2D9A03}" type="sibTrans" cxnId="{6D757512-D296-4DAA-9141-B7F8566E30D7}">
      <dgm:prSet phldrT="04" custT="1"/>
      <dgm:spPr/>
      <dgm:t>
        <a:bodyPr/>
        <a:lstStyle/>
        <a:p>
          <a:r>
            <a:rPr lang="en-US" sz="8000"/>
            <a:t>04</a:t>
          </a:r>
        </a:p>
      </dgm:t>
    </dgm:pt>
    <dgm:pt modelId="{83959436-2B19-F644-8F81-5E73C32695C4}" type="pres">
      <dgm:prSet presAssocID="{FE9CDE8F-DCDF-4FB4-A545-CCB89CEFCD0A}" presName="Name0" presStyleCnt="0">
        <dgm:presLayoutVars>
          <dgm:animLvl val="lvl"/>
          <dgm:resizeHandles val="exact"/>
        </dgm:presLayoutVars>
      </dgm:prSet>
      <dgm:spPr/>
    </dgm:pt>
    <dgm:pt modelId="{978AFC49-ADE1-A44F-938E-BF56CC782D80}" type="pres">
      <dgm:prSet presAssocID="{7C3569E1-8FD8-46C8-84B4-5EBBEE84B50F}" presName="compositeNode" presStyleCnt="0">
        <dgm:presLayoutVars>
          <dgm:bulletEnabled val="1"/>
        </dgm:presLayoutVars>
      </dgm:prSet>
      <dgm:spPr/>
    </dgm:pt>
    <dgm:pt modelId="{8F5467E8-AA76-814B-9878-1735F62E2E09}" type="pres">
      <dgm:prSet presAssocID="{7C3569E1-8FD8-46C8-84B4-5EBBEE84B50F}" presName="bgRect" presStyleLbl="alignNode1" presStyleIdx="0" presStyleCnt="4"/>
      <dgm:spPr/>
    </dgm:pt>
    <dgm:pt modelId="{B12E1826-817B-2F4E-BD11-35A9E6936C22}" type="pres">
      <dgm:prSet presAssocID="{0D94EFAD-A8C2-4A4C-8E58-0BE6429F60F9}" presName="sibTransNodeRect" presStyleLbl="alignNode1" presStyleIdx="0" presStyleCnt="4">
        <dgm:presLayoutVars>
          <dgm:chMax val="0"/>
          <dgm:bulletEnabled val="1"/>
        </dgm:presLayoutVars>
      </dgm:prSet>
      <dgm:spPr/>
    </dgm:pt>
    <dgm:pt modelId="{914B7810-919C-0446-A2E4-4C56FFA51716}" type="pres">
      <dgm:prSet presAssocID="{7C3569E1-8FD8-46C8-84B4-5EBBEE84B50F}" presName="nodeRect" presStyleLbl="alignNode1" presStyleIdx="0" presStyleCnt="4">
        <dgm:presLayoutVars>
          <dgm:bulletEnabled val="1"/>
        </dgm:presLayoutVars>
      </dgm:prSet>
      <dgm:spPr/>
    </dgm:pt>
    <dgm:pt modelId="{AD5BF0F0-CE8B-4B4A-82A3-D032C021FF74}" type="pres">
      <dgm:prSet presAssocID="{0D94EFAD-A8C2-4A4C-8E58-0BE6429F60F9}" presName="sibTrans" presStyleCnt="0"/>
      <dgm:spPr/>
    </dgm:pt>
    <dgm:pt modelId="{736D8DAA-BF0F-C140-BFFB-D8BD42B40557}" type="pres">
      <dgm:prSet presAssocID="{5CCD2390-53A7-4C9E-857D-DAD4E7436383}" presName="compositeNode" presStyleCnt="0">
        <dgm:presLayoutVars>
          <dgm:bulletEnabled val="1"/>
        </dgm:presLayoutVars>
      </dgm:prSet>
      <dgm:spPr/>
    </dgm:pt>
    <dgm:pt modelId="{574EB3DA-4C85-6F47-B30D-116EDE729AC9}" type="pres">
      <dgm:prSet presAssocID="{5CCD2390-53A7-4C9E-857D-DAD4E7436383}" presName="bgRect" presStyleLbl="alignNode1" presStyleIdx="1" presStyleCnt="4"/>
      <dgm:spPr/>
    </dgm:pt>
    <dgm:pt modelId="{E787C40E-3995-ED43-A81A-75A48B1CA6DC}" type="pres">
      <dgm:prSet presAssocID="{8FF2DCA0-74FC-4101-A34F-47F0DE026159}" presName="sibTransNodeRect" presStyleLbl="alignNode1" presStyleIdx="1" presStyleCnt="4">
        <dgm:presLayoutVars>
          <dgm:chMax val="0"/>
          <dgm:bulletEnabled val="1"/>
        </dgm:presLayoutVars>
      </dgm:prSet>
      <dgm:spPr/>
    </dgm:pt>
    <dgm:pt modelId="{BCAD13B3-A089-164C-B5ED-45D9B7104601}" type="pres">
      <dgm:prSet presAssocID="{5CCD2390-53A7-4C9E-857D-DAD4E7436383}" presName="nodeRect" presStyleLbl="alignNode1" presStyleIdx="1" presStyleCnt="4">
        <dgm:presLayoutVars>
          <dgm:bulletEnabled val="1"/>
        </dgm:presLayoutVars>
      </dgm:prSet>
      <dgm:spPr/>
    </dgm:pt>
    <dgm:pt modelId="{BD3538DB-0DF5-6247-9823-BD01EB615CA9}" type="pres">
      <dgm:prSet presAssocID="{8FF2DCA0-74FC-4101-A34F-47F0DE026159}" presName="sibTrans" presStyleCnt="0"/>
      <dgm:spPr/>
    </dgm:pt>
    <dgm:pt modelId="{AB3A9881-C28B-1C4C-9096-06AC82D09C02}" type="pres">
      <dgm:prSet presAssocID="{0F19C57D-62D2-4B95-A0A7-A9A824F38064}" presName="compositeNode" presStyleCnt="0">
        <dgm:presLayoutVars>
          <dgm:bulletEnabled val="1"/>
        </dgm:presLayoutVars>
      </dgm:prSet>
      <dgm:spPr/>
    </dgm:pt>
    <dgm:pt modelId="{5CCE7EB6-DFEC-A44B-8541-69A99021C6E9}" type="pres">
      <dgm:prSet presAssocID="{0F19C57D-62D2-4B95-A0A7-A9A824F38064}" presName="bgRect" presStyleLbl="alignNode1" presStyleIdx="2" presStyleCnt="4"/>
      <dgm:spPr/>
    </dgm:pt>
    <dgm:pt modelId="{7E8F0AB8-5521-E24B-BFDF-A90598993081}" type="pres">
      <dgm:prSet presAssocID="{E4CE9A0D-A124-4169-A888-BA9D42B790CC}" presName="sibTransNodeRect" presStyleLbl="alignNode1" presStyleIdx="2" presStyleCnt="4">
        <dgm:presLayoutVars>
          <dgm:chMax val="0"/>
          <dgm:bulletEnabled val="1"/>
        </dgm:presLayoutVars>
      </dgm:prSet>
      <dgm:spPr/>
    </dgm:pt>
    <dgm:pt modelId="{34B3CD71-4987-F347-A6C1-ACFE8F9C39F9}" type="pres">
      <dgm:prSet presAssocID="{0F19C57D-62D2-4B95-A0A7-A9A824F38064}" presName="nodeRect" presStyleLbl="alignNode1" presStyleIdx="2" presStyleCnt="4">
        <dgm:presLayoutVars>
          <dgm:bulletEnabled val="1"/>
        </dgm:presLayoutVars>
      </dgm:prSet>
      <dgm:spPr/>
    </dgm:pt>
    <dgm:pt modelId="{B2D99F16-C64E-5843-93BE-436B8B88EE54}" type="pres">
      <dgm:prSet presAssocID="{E4CE9A0D-A124-4169-A888-BA9D42B790CC}" presName="sibTrans" presStyleCnt="0"/>
      <dgm:spPr/>
    </dgm:pt>
    <dgm:pt modelId="{6701B504-EFA3-A647-8696-8188749EA16E}" type="pres">
      <dgm:prSet presAssocID="{A0B8D926-16CB-449F-8BB1-73396F533D97}" presName="compositeNode" presStyleCnt="0">
        <dgm:presLayoutVars>
          <dgm:bulletEnabled val="1"/>
        </dgm:presLayoutVars>
      </dgm:prSet>
      <dgm:spPr/>
    </dgm:pt>
    <dgm:pt modelId="{D98599E2-9B20-8D40-9C11-571E5E9C8AA7}" type="pres">
      <dgm:prSet presAssocID="{A0B8D926-16CB-449F-8BB1-73396F533D97}" presName="bgRect" presStyleLbl="alignNode1" presStyleIdx="3" presStyleCnt="4"/>
      <dgm:spPr/>
    </dgm:pt>
    <dgm:pt modelId="{7DBD6A3A-FC85-2A4C-8A09-BD9EE99C509D}" type="pres">
      <dgm:prSet presAssocID="{2948F6F5-5537-46E4-8965-42880A2D9A03}" presName="sibTransNodeRect" presStyleLbl="alignNode1" presStyleIdx="3" presStyleCnt="4">
        <dgm:presLayoutVars>
          <dgm:chMax val="0"/>
          <dgm:bulletEnabled val="1"/>
        </dgm:presLayoutVars>
      </dgm:prSet>
      <dgm:spPr/>
    </dgm:pt>
    <dgm:pt modelId="{90577224-530B-284D-9542-25CA840A50EA}" type="pres">
      <dgm:prSet presAssocID="{A0B8D926-16CB-449F-8BB1-73396F533D97}" presName="nodeRect" presStyleLbl="alignNode1" presStyleIdx="3" presStyleCnt="4">
        <dgm:presLayoutVars>
          <dgm:bulletEnabled val="1"/>
        </dgm:presLayoutVars>
      </dgm:prSet>
      <dgm:spPr/>
    </dgm:pt>
  </dgm:ptLst>
  <dgm:cxnLst>
    <dgm:cxn modelId="{6D757512-D296-4DAA-9141-B7F8566E30D7}" srcId="{FE9CDE8F-DCDF-4FB4-A545-CCB89CEFCD0A}" destId="{A0B8D926-16CB-449F-8BB1-73396F533D97}" srcOrd="3" destOrd="0" parTransId="{B834CF1E-7A00-4A47-B09F-15A88F873A5D}" sibTransId="{2948F6F5-5537-46E4-8965-42880A2D9A03}"/>
    <dgm:cxn modelId="{C3CFB013-5EB6-9042-8415-83028ED44BE1}" type="presOf" srcId="{5CCD2390-53A7-4C9E-857D-DAD4E7436383}" destId="{BCAD13B3-A089-164C-B5ED-45D9B7104601}" srcOrd="1" destOrd="0" presId="urn:microsoft.com/office/officeart/2016/7/layout/LinearBlockProcessNumbered"/>
    <dgm:cxn modelId="{18862F15-2F98-4BE1-BA2C-07629075324E}" srcId="{FE9CDE8F-DCDF-4FB4-A545-CCB89CEFCD0A}" destId="{5CCD2390-53A7-4C9E-857D-DAD4E7436383}" srcOrd="1" destOrd="0" parTransId="{F67A47D3-7DED-48EC-A35A-CC49F1E46C0F}" sibTransId="{8FF2DCA0-74FC-4101-A34F-47F0DE026159}"/>
    <dgm:cxn modelId="{40633921-A278-0D4F-9C3F-E1A040133FF0}" type="presOf" srcId="{7C3569E1-8FD8-46C8-84B4-5EBBEE84B50F}" destId="{8F5467E8-AA76-814B-9878-1735F62E2E09}" srcOrd="0" destOrd="0" presId="urn:microsoft.com/office/officeart/2016/7/layout/LinearBlockProcessNumbered"/>
    <dgm:cxn modelId="{F993D226-1C47-3549-AE8A-A7A3513080EA}" type="presOf" srcId="{A0B8D926-16CB-449F-8BB1-73396F533D97}" destId="{90577224-530B-284D-9542-25CA840A50EA}" srcOrd="1" destOrd="0" presId="urn:microsoft.com/office/officeart/2016/7/layout/LinearBlockProcessNumbered"/>
    <dgm:cxn modelId="{A7B3213E-F95B-3C4C-8DCA-EDFE32F56E0A}" type="presOf" srcId="{2948F6F5-5537-46E4-8965-42880A2D9A03}" destId="{7DBD6A3A-FC85-2A4C-8A09-BD9EE99C509D}" srcOrd="0" destOrd="0" presId="urn:microsoft.com/office/officeart/2016/7/layout/LinearBlockProcessNumbered"/>
    <dgm:cxn modelId="{6E33B558-C3B3-9642-91B3-922AE04ED102}" type="presOf" srcId="{E4CE9A0D-A124-4169-A888-BA9D42B790CC}" destId="{7E8F0AB8-5521-E24B-BFDF-A90598993081}" srcOrd="0" destOrd="0" presId="urn:microsoft.com/office/officeart/2016/7/layout/LinearBlockProcessNumbered"/>
    <dgm:cxn modelId="{B1911D5B-E799-8B42-809C-299722B45E51}" type="presOf" srcId="{0F19C57D-62D2-4B95-A0A7-A9A824F38064}" destId="{34B3CD71-4987-F347-A6C1-ACFE8F9C39F9}" srcOrd="1" destOrd="0" presId="urn:microsoft.com/office/officeart/2016/7/layout/LinearBlockProcessNumbered"/>
    <dgm:cxn modelId="{8B6EDD6F-557B-7C42-9594-AE88326633A7}" type="presOf" srcId="{0D94EFAD-A8C2-4A4C-8E58-0BE6429F60F9}" destId="{B12E1826-817B-2F4E-BD11-35A9E6936C22}" srcOrd="0" destOrd="0" presId="urn:microsoft.com/office/officeart/2016/7/layout/LinearBlockProcessNumbered"/>
    <dgm:cxn modelId="{18251F82-6EA8-2549-80A4-B0A1F5F49D44}" type="presOf" srcId="{A0B8D926-16CB-449F-8BB1-73396F533D97}" destId="{D98599E2-9B20-8D40-9C11-571E5E9C8AA7}" srcOrd="0" destOrd="0" presId="urn:microsoft.com/office/officeart/2016/7/layout/LinearBlockProcessNumbered"/>
    <dgm:cxn modelId="{9C96A19A-45F4-45F1-A030-04C0738369C1}" srcId="{FE9CDE8F-DCDF-4FB4-A545-CCB89CEFCD0A}" destId="{7C3569E1-8FD8-46C8-84B4-5EBBEE84B50F}" srcOrd="0" destOrd="0" parTransId="{0DF0816E-0E18-4363-A7B7-4860F2C30AEE}" sibTransId="{0D94EFAD-A8C2-4A4C-8E58-0BE6429F60F9}"/>
    <dgm:cxn modelId="{9E471E9E-D01A-6541-A5E5-FAA790960484}" type="presOf" srcId="{7C3569E1-8FD8-46C8-84B4-5EBBEE84B50F}" destId="{914B7810-919C-0446-A2E4-4C56FFA51716}" srcOrd="1" destOrd="0" presId="urn:microsoft.com/office/officeart/2016/7/layout/LinearBlockProcessNumbered"/>
    <dgm:cxn modelId="{7BC639A5-D070-FE49-9232-F77DB6EFAD95}" type="presOf" srcId="{8FF2DCA0-74FC-4101-A34F-47F0DE026159}" destId="{E787C40E-3995-ED43-A81A-75A48B1CA6DC}" srcOrd="0" destOrd="0" presId="urn:microsoft.com/office/officeart/2016/7/layout/LinearBlockProcessNumbered"/>
    <dgm:cxn modelId="{9AC548AB-D5B3-284E-BCC4-D76E6966FFE0}" type="presOf" srcId="{0F19C57D-62D2-4B95-A0A7-A9A824F38064}" destId="{5CCE7EB6-DFEC-A44B-8541-69A99021C6E9}" srcOrd="0" destOrd="0" presId="urn:microsoft.com/office/officeart/2016/7/layout/LinearBlockProcessNumbered"/>
    <dgm:cxn modelId="{093E58C5-62E7-8946-813E-E752D2A5C4B7}" type="presOf" srcId="{5CCD2390-53A7-4C9E-857D-DAD4E7436383}" destId="{574EB3DA-4C85-6F47-B30D-116EDE729AC9}" srcOrd="0" destOrd="0" presId="urn:microsoft.com/office/officeart/2016/7/layout/LinearBlockProcessNumbered"/>
    <dgm:cxn modelId="{2D2BD9C7-2155-461E-80D9-0F497D0E4784}" srcId="{FE9CDE8F-DCDF-4FB4-A545-CCB89CEFCD0A}" destId="{0F19C57D-62D2-4B95-A0A7-A9A824F38064}" srcOrd="2" destOrd="0" parTransId="{C3E62D55-7A36-4AB6-AB0C-F804264056BB}" sibTransId="{E4CE9A0D-A124-4169-A888-BA9D42B790CC}"/>
    <dgm:cxn modelId="{C7DC32F2-9B78-0443-867E-246BA6BFC116}" type="presOf" srcId="{FE9CDE8F-DCDF-4FB4-A545-CCB89CEFCD0A}" destId="{83959436-2B19-F644-8F81-5E73C32695C4}" srcOrd="0" destOrd="0" presId="urn:microsoft.com/office/officeart/2016/7/layout/LinearBlockProcessNumbered"/>
    <dgm:cxn modelId="{DCA33BCF-ECB2-9A44-A358-28FFB0E312B1}" type="presParOf" srcId="{83959436-2B19-F644-8F81-5E73C32695C4}" destId="{978AFC49-ADE1-A44F-938E-BF56CC782D80}" srcOrd="0" destOrd="0" presId="urn:microsoft.com/office/officeart/2016/7/layout/LinearBlockProcessNumbered"/>
    <dgm:cxn modelId="{09FE53AE-F4D0-0940-B446-FA1702DEFFC0}" type="presParOf" srcId="{978AFC49-ADE1-A44F-938E-BF56CC782D80}" destId="{8F5467E8-AA76-814B-9878-1735F62E2E09}" srcOrd="0" destOrd="0" presId="urn:microsoft.com/office/officeart/2016/7/layout/LinearBlockProcessNumbered"/>
    <dgm:cxn modelId="{5661692E-2717-2C44-B553-389B1DE6B016}" type="presParOf" srcId="{978AFC49-ADE1-A44F-938E-BF56CC782D80}" destId="{B12E1826-817B-2F4E-BD11-35A9E6936C22}" srcOrd="1" destOrd="0" presId="urn:microsoft.com/office/officeart/2016/7/layout/LinearBlockProcessNumbered"/>
    <dgm:cxn modelId="{E50884DA-4661-6D48-829F-334BDAB33AE2}" type="presParOf" srcId="{978AFC49-ADE1-A44F-938E-BF56CC782D80}" destId="{914B7810-919C-0446-A2E4-4C56FFA51716}" srcOrd="2" destOrd="0" presId="urn:microsoft.com/office/officeart/2016/7/layout/LinearBlockProcessNumbered"/>
    <dgm:cxn modelId="{71F57EA5-D8A1-484C-96B5-F236E5784384}" type="presParOf" srcId="{83959436-2B19-F644-8F81-5E73C32695C4}" destId="{AD5BF0F0-CE8B-4B4A-82A3-D032C021FF74}" srcOrd="1" destOrd="0" presId="urn:microsoft.com/office/officeart/2016/7/layout/LinearBlockProcessNumbered"/>
    <dgm:cxn modelId="{566F57DD-FBC4-8241-87F6-CD7A55CC1CF4}" type="presParOf" srcId="{83959436-2B19-F644-8F81-5E73C32695C4}" destId="{736D8DAA-BF0F-C140-BFFB-D8BD42B40557}" srcOrd="2" destOrd="0" presId="urn:microsoft.com/office/officeart/2016/7/layout/LinearBlockProcessNumbered"/>
    <dgm:cxn modelId="{448FB77A-D53C-6F4C-9D55-FAD2529C0416}" type="presParOf" srcId="{736D8DAA-BF0F-C140-BFFB-D8BD42B40557}" destId="{574EB3DA-4C85-6F47-B30D-116EDE729AC9}" srcOrd="0" destOrd="0" presId="urn:microsoft.com/office/officeart/2016/7/layout/LinearBlockProcessNumbered"/>
    <dgm:cxn modelId="{59DFB634-4712-254D-B5B9-EF1172174E32}" type="presParOf" srcId="{736D8DAA-BF0F-C140-BFFB-D8BD42B40557}" destId="{E787C40E-3995-ED43-A81A-75A48B1CA6DC}" srcOrd="1" destOrd="0" presId="urn:microsoft.com/office/officeart/2016/7/layout/LinearBlockProcessNumbered"/>
    <dgm:cxn modelId="{58941617-F45C-2848-8393-A758C84C6375}" type="presParOf" srcId="{736D8DAA-BF0F-C140-BFFB-D8BD42B40557}" destId="{BCAD13B3-A089-164C-B5ED-45D9B7104601}" srcOrd="2" destOrd="0" presId="urn:microsoft.com/office/officeart/2016/7/layout/LinearBlockProcessNumbered"/>
    <dgm:cxn modelId="{E74A82C0-71BB-8147-95B8-0AAE4FF21F01}" type="presParOf" srcId="{83959436-2B19-F644-8F81-5E73C32695C4}" destId="{BD3538DB-0DF5-6247-9823-BD01EB615CA9}" srcOrd="3" destOrd="0" presId="urn:microsoft.com/office/officeart/2016/7/layout/LinearBlockProcessNumbered"/>
    <dgm:cxn modelId="{3E903523-AF9B-DD4C-992D-0077309E630C}" type="presParOf" srcId="{83959436-2B19-F644-8F81-5E73C32695C4}" destId="{AB3A9881-C28B-1C4C-9096-06AC82D09C02}" srcOrd="4" destOrd="0" presId="urn:microsoft.com/office/officeart/2016/7/layout/LinearBlockProcessNumbered"/>
    <dgm:cxn modelId="{43A346C8-DB54-784F-B96B-8CFCAEC83AD1}" type="presParOf" srcId="{AB3A9881-C28B-1C4C-9096-06AC82D09C02}" destId="{5CCE7EB6-DFEC-A44B-8541-69A99021C6E9}" srcOrd="0" destOrd="0" presId="urn:microsoft.com/office/officeart/2016/7/layout/LinearBlockProcessNumbered"/>
    <dgm:cxn modelId="{030EBF9F-8EC7-F64B-92ED-0AA66C73DC61}" type="presParOf" srcId="{AB3A9881-C28B-1C4C-9096-06AC82D09C02}" destId="{7E8F0AB8-5521-E24B-BFDF-A90598993081}" srcOrd="1" destOrd="0" presId="urn:microsoft.com/office/officeart/2016/7/layout/LinearBlockProcessNumbered"/>
    <dgm:cxn modelId="{2C9EF602-1691-3B40-8C82-7B48016D418D}" type="presParOf" srcId="{AB3A9881-C28B-1C4C-9096-06AC82D09C02}" destId="{34B3CD71-4987-F347-A6C1-ACFE8F9C39F9}" srcOrd="2" destOrd="0" presId="urn:microsoft.com/office/officeart/2016/7/layout/LinearBlockProcessNumbered"/>
    <dgm:cxn modelId="{849CF60E-0445-7C44-B8B6-32A376EA26D4}" type="presParOf" srcId="{83959436-2B19-F644-8F81-5E73C32695C4}" destId="{B2D99F16-C64E-5843-93BE-436B8B88EE54}" srcOrd="5" destOrd="0" presId="urn:microsoft.com/office/officeart/2016/7/layout/LinearBlockProcessNumbered"/>
    <dgm:cxn modelId="{3514E0BA-8198-754A-84F2-5006CEDBE2E9}" type="presParOf" srcId="{83959436-2B19-F644-8F81-5E73C32695C4}" destId="{6701B504-EFA3-A647-8696-8188749EA16E}" srcOrd="6" destOrd="0" presId="urn:microsoft.com/office/officeart/2016/7/layout/LinearBlockProcessNumbered"/>
    <dgm:cxn modelId="{8750640E-4D58-8E4A-82FD-7F55BAA7DBA8}" type="presParOf" srcId="{6701B504-EFA3-A647-8696-8188749EA16E}" destId="{D98599E2-9B20-8D40-9C11-571E5E9C8AA7}" srcOrd="0" destOrd="0" presId="urn:microsoft.com/office/officeart/2016/7/layout/LinearBlockProcessNumbered"/>
    <dgm:cxn modelId="{DF07B5AA-D6B4-6642-9A94-DCACE7634C3C}" type="presParOf" srcId="{6701B504-EFA3-A647-8696-8188749EA16E}" destId="{7DBD6A3A-FC85-2A4C-8A09-BD9EE99C509D}" srcOrd="1" destOrd="0" presId="urn:microsoft.com/office/officeart/2016/7/layout/LinearBlockProcessNumbered"/>
    <dgm:cxn modelId="{D20FA7B0-4DE6-4147-9999-3830C634B791}" type="presParOf" srcId="{6701B504-EFA3-A647-8696-8188749EA16E}" destId="{90577224-530B-284D-9542-25CA840A50E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B3CE6-B9DD-4766-A93E-B618E7CD3849}"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1F54D904-6DDD-4307-AE55-3FF1153A3BCD}">
      <dgm:prSet custT="1"/>
      <dgm:spPr/>
      <dgm:t>
        <a:bodyPr/>
        <a:lstStyle/>
        <a:p>
          <a:r>
            <a:rPr lang="es-ES" sz="3200" b="1" dirty="0"/>
            <a:t>Buena salud física, pero vulnerabilidad en salud mental</a:t>
          </a:r>
          <a:endParaRPr lang="en-US" sz="3200" dirty="0"/>
        </a:p>
      </dgm:t>
    </dgm:pt>
    <dgm:pt modelId="{BAF3809B-3A0E-49F0-A276-4839143E888F}" type="parTrans" cxnId="{A434788E-B374-40AA-804C-B66368977055}">
      <dgm:prSet/>
      <dgm:spPr/>
      <dgm:t>
        <a:bodyPr/>
        <a:lstStyle/>
        <a:p>
          <a:endParaRPr lang="en-US" sz="2400"/>
        </a:p>
      </dgm:t>
    </dgm:pt>
    <dgm:pt modelId="{6A0B712A-531C-4633-A4FC-DAA76A6B2CAF}" type="sibTrans" cxnId="{A434788E-B374-40AA-804C-B66368977055}">
      <dgm:prSet phldrT="01" phldr="0" custT="1"/>
      <dgm:spPr/>
      <dgm:t>
        <a:bodyPr/>
        <a:lstStyle/>
        <a:p>
          <a:r>
            <a:rPr lang="en-US" sz="8000"/>
            <a:t>01</a:t>
          </a:r>
        </a:p>
      </dgm:t>
    </dgm:pt>
    <dgm:pt modelId="{69310E71-52CC-445B-9313-5A6D913AEFD4}">
      <dgm:prSet custT="1"/>
      <dgm:spPr/>
      <dgm:t>
        <a:bodyPr/>
        <a:lstStyle/>
        <a:p>
          <a:r>
            <a:rPr lang="es-ES" sz="3200" b="1" dirty="0"/>
            <a:t>Brecha de género consistente</a:t>
          </a:r>
          <a:endParaRPr lang="en-US" sz="3200" dirty="0"/>
        </a:p>
      </dgm:t>
    </dgm:pt>
    <dgm:pt modelId="{428981B0-DDE8-4BEB-B685-9A0BCCF648C8}" type="parTrans" cxnId="{B6DFF25F-9DD5-4652-8FAC-F3EBA2EC7BDA}">
      <dgm:prSet/>
      <dgm:spPr/>
      <dgm:t>
        <a:bodyPr/>
        <a:lstStyle/>
        <a:p>
          <a:endParaRPr lang="en-US" sz="2400"/>
        </a:p>
      </dgm:t>
    </dgm:pt>
    <dgm:pt modelId="{4C319D6C-E5C2-4AEF-A076-3D6EBE99C769}" type="sibTrans" cxnId="{B6DFF25F-9DD5-4652-8FAC-F3EBA2EC7BDA}">
      <dgm:prSet phldrT="02" phldr="0" custT="1"/>
      <dgm:spPr/>
      <dgm:t>
        <a:bodyPr/>
        <a:lstStyle/>
        <a:p>
          <a:r>
            <a:rPr lang="en-US" sz="8000"/>
            <a:t>02</a:t>
          </a:r>
        </a:p>
      </dgm:t>
    </dgm:pt>
    <dgm:pt modelId="{43584CF0-2802-4C7A-BA3D-C6AEF387D7B1}">
      <dgm:prSet custT="1"/>
      <dgm:spPr/>
      <dgm:t>
        <a:bodyPr/>
        <a:lstStyle/>
        <a:p>
          <a:r>
            <a:rPr lang="es-ES" sz="3200" b="1" dirty="0"/>
            <a:t>Más naturaleza = mejor CVRS</a:t>
          </a:r>
          <a:endParaRPr lang="en-US" sz="3200" dirty="0"/>
        </a:p>
      </dgm:t>
    </dgm:pt>
    <dgm:pt modelId="{D41EBC84-EAAC-48B2-8E43-158B9716EC1A}" type="parTrans" cxnId="{C975A7B4-5F57-48E2-B0AB-D23546CB2EF7}">
      <dgm:prSet/>
      <dgm:spPr/>
      <dgm:t>
        <a:bodyPr/>
        <a:lstStyle/>
        <a:p>
          <a:endParaRPr lang="en-US" sz="2400"/>
        </a:p>
      </dgm:t>
    </dgm:pt>
    <dgm:pt modelId="{DE7B3E48-CAFB-4936-B15D-581885F1CE51}" type="sibTrans" cxnId="{C975A7B4-5F57-48E2-B0AB-D23546CB2EF7}">
      <dgm:prSet phldrT="03" phldr="0" custT="1"/>
      <dgm:spPr/>
      <dgm:t>
        <a:bodyPr/>
        <a:lstStyle/>
        <a:p>
          <a:r>
            <a:rPr lang="en-US" sz="8000"/>
            <a:t>03</a:t>
          </a:r>
        </a:p>
      </dgm:t>
    </dgm:pt>
    <dgm:pt modelId="{41EC4063-ED6C-40FD-A902-17F8508F1579}">
      <dgm:prSet custT="1"/>
      <dgm:spPr/>
      <dgm:t>
        <a:bodyPr/>
        <a:lstStyle/>
        <a:p>
          <a:r>
            <a:rPr lang="es-ES" sz="3200" b="1" dirty="0"/>
            <a:t>Fuerte transmisión familiar e intergeneracional.</a:t>
          </a:r>
          <a:endParaRPr lang="en-US" sz="3200" dirty="0"/>
        </a:p>
      </dgm:t>
    </dgm:pt>
    <dgm:pt modelId="{1F1D749C-A147-443E-B2BE-9ACC19F240A9}" type="parTrans" cxnId="{1FD91CBD-B861-42DB-B074-6124A74B76CC}">
      <dgm:prSet/>
      <dgm:spPr/>
      <dgm:t>
        <a:bodyPr/>
        <a:lstStyle/>
        <a:p>
          <a:endParaRPr lang="en-US" sz="2400"/>
        </a:p>
      </dgm:t>
    </dgm:pt>
    <dgm:pt modelId="{CFACD609-7327-468B-9384-C38C0B093F9A}" type="sibTrans" cxnId="{1FD91CBD-B861-42DB-B074-6124A74B76CC}">
      <dgm:prSet phldrT="04" phldr="0" custT="1"/>
      <dgm:spPr/>
      <dgm:t>
        <a:bodyPr/>
        <a:lstStyle/>
        <a:p>
          <a:r>
            <a:rPr lang="en-US" sz="8000"/>
            <a:t>04</a:t>
          </a:r>
          <a:endParaRPr lang="en-US" sz="8000" dirty="0"/>
        </a:p>
      </dgm:t>
    </dgm:pt>
    <dgm:pt modelId="{31A0910E-870A-B543-A920-4F3651D2FA79}" type="pres">
      <dgm:prSet presAssocID="{67AB3CE6-B9DD-4766-A93E-B618E7CD3849}" presName="Name0" presStyleCnt="0">
        <dgm:presLayoutVars>
          <dgm:animLvl val="lvl"/>
          <dgm:resizeHandles val="exact"/>
        </dgm:presLayoutVars>
      </dgm:prSet>
      <dgm:spPr/>
    </dgm:pt>
    <dgm:pt modelId="{F7A0ECB1-35AF-E04B-BEA4-08E510FA14A9}" type="pres">
      <dgm:prSet presAssocID="{1F54D904-6DDD-4307-AE55-3FF1153A3BCD}" presName="compositeNode" presStyleCnt="0">
        <dgm:presLayoutVars>
          <dgm:bulletEnabled val="1"/>
        </dgm:presLayoutVars>
      </dgm:prSet>
      <dgm:spPr/>
    </dgm:pt>
    <dgm:pt modelId="{9D2C4F3F-A046-AB42-B06D-A4CE0DD44BC1}" type="pres">
      <dgm:prSet presAssocID="{1F54D904-6DDD-4307-AE55-3FF1153A3BCD}" presName="bgRect" presStyleLbl="alignNode1" presStyleIdx="0" presStyleCnt="4"/>
      <dgm:spPr/>
    </dgm:pt>
    <dgm:pt modelId="{65EC498A-35EA-4E48-B3BD-CA83B69D6F44}" type="pres">
      <dgm:prSet presAssocID="{6A0B712A-531C-4633-A4FC-DAA76A6B2CAF}" presName="sibTransNodeRect" presStyleLbl="alignNode1" presStyleIdx="0" presStyleCnt="4">
        <dgm:presLayoutVars>
          <dgm:chMax val="0"/>
          <dgm:bulletEnabled val="1"/>
        </dgm:presLayoutVars>
      </dgm:prSet>
      <dgm:spPr/>
    </dgm:pt>
    <dgm:pt modelId="{C6595B64-2859-7D47-811D-7C0F2BAD461D}" type="pres">
      <dgm:prSet presAssocID="{1F54D904-6DDD-4307-AE55-3FF1153A3BCD}" presName="nodeRect" presStyleLbl="alignNode1" presStyleIdx="0" presStyleCnt="4">
        <dgm:presLayoutVars>
          <dgm:bulletEnabled val="1"/>
        </dgm:presLayoutVars>
      </dgm:prSet>
      <dgm:spPr/>
    </dgm:pt>
    <dgm:pt modelId="{A1379961-9E69-B44C-BF8C-4EE21582D94A}" type="pres">
      <dgm:prSet presAssocID="{6A0B712A-531C-4633-A4FC-DAA76A6B2CAF}" presName="sibTrans" presStyleCnt="0"/>
      <dgm:spPr/>
    </dgm:pt>
    <dgm:pt modelId="{45367E15-FAAE-ED44-A88B-E17F6D1F9673}" type="pres">
      <dgm:prSet presAssocID="{69310E71-52CC-445B-9313-5A6D913AEFD4}" presName="compositeNode" presStyleCnt="0">
        <dgm:presLayoutVars>
          <dgm:bulletEnabled val="1"/>
        </dgm:presLayoutVars>
      </dgm:prSet>
      <dgm:spPr/>
    </dgm:pt>
    <dgm:pt modelId="{5F0D4C69-428E-EF49-95AA-05984E0DEE10}" type="pres">
      <dgm:prSet presAssocID="{69310E71-52CC-445B-9313-5A6D913AEFD4}" presName="bgRect" presStyleLbl="alignNode1" presStyleIdx="1" presStyleCnt="4"/>
      <dgm:spPr/>
    </dgm:pt>
    <dgm:pt modelId="{86158289-21F8-8F47-AE7B-BFAAD06DEDA4}" type="pres">
      <dgm:prSet presAssocID="{4C319D6C-E5C2-4AEF-A076-3D6EBE99C769}" presName="sibTransNodeRect" presStyleLbl="alignNode1" presStyleIdx="1" presStyleCnt="4">
        <dgm:presLayoutVars>
          <dgm:chMax val="0"/>
          <dgm:bulletEnabled val="1"/>
        </dgm:presLayoutVars>
      </dgm:prSet>
      <dgm:spPr/>
    </dgm:pt>
    <dgm:pt modelId="{0B00B56E-0ED4-2A40-871E-0271247E6982}" type="pres">
      <dgm:prSet presAssocID="{69310E71-52CC-445B-9313-5A6D913AEFD4}" presName="nodeRect" presStyleLbl="alignNode1" presStyleIdx="1" presStyleCnt="4">
        <dgm:presLayoutVars>
          <dgm:bulletEnabled val="1"/>
        </dgm:presLayoutVars>
      </dgm:prSet>
      <dgm:spPr/>
    </dgm:pt>
    <dgm:pt modelId="{7979AB89-F152-3246-849C-B4DD2BAC3010}" type="pres">
      <dgm:prSet presAssocID="{4C319D6C-E5C2-4AEF-A076-3D6EBE99C769}" presName="sibTrans" presStyleCnt="0"/>
      <dgm:spPr/>
    </dgm:pt>
    <dgm:pt modelId="{B348B1F3-8C86-BB4C-8024-143E604AC40F}" type="pres">
      <dgm:prSet presAssocID="{43584CF0-2802-4C7A-BA3D-C6AEF387D7B1}" presName="compositeNode" presStyleCnt="0">
        <dgm:presLayoutVars>
          <dgm:bulletEnabled val="1"/>
        </dgm:presLayoutVars>
      </dgm:prSet>
      <dgm:spPr/>
    </dgm:pt>
    <dgm:pt modelId="{22F849D9-8000-A540-8F69-9D17A2F8EA41}" type="pres">
      <dgm:prSet presAssocID="{43584CF0-2802-4C7A-BA3D-C6AEF387D7B1}" presName="bgRect" presStyleLbl="alignNode1" presStyleIdx="2" presStyleCnt="4"/>
      <dgm:spPr/>
    </dgm:pt>
    <dgm:pt modelId="{65FAD314-D859-4045-8CAE-484413EAD6AE}" type="pres">
      <dgm:prSet presAssocID="{DE7B3E48-CAFB-4936-B15D-581885F1CE51}" presName="sibTransNodeRect" presStyleLbl="alignNode1" presStyleIdx="2" presStyleCnt="4">
        <dgm:presLayoutVars>
          <dgm:chMax val="0"/>
          <dgm:bulletEnabled val="1"/>
        </dgm:presLayoutVars>
      </dgm:prSet>
      <dgm:spPr/>
    </dgm:pt>
    <dgm:pt modelId="{64B7662D-41EE-874F-89D5-C897BCA3D327}" type="pres">
      <dgm:prSet presAssocID="{43584CF0-2802-4C7A-BA3D-C6AEF387D7B1}" presName="nodeRect" presStyleLbl="alignNode1" presStyleIdx="2" presStyleCnt="4">
        <dgm:presLayoutVars>
          <dgm:bulletEnabled val="1"/>
        </dgm:presLayoutVars>
      </dgm:prSet>
      <dgm:spPr/>
    </dgm:pt>
    <dgm:pt modelId="{63309041-6ED8-5B4E-BC3C-208E3047FD82}" type="pres">
      <dgm:prSet presAssocID="{DE7B3E48-CAFB-4936-B15D-581885F1CE51}" presName="sibTrans" presStyleCnt="0"/>
      <dgm:spPr/>
    </dgm:pt>
    <dgm:pt modelId="{1BE5AAFB-AB6A-9C4C-B3F9-C94191EEE8A2}" type="pres">
      <dgm:prSet presAssocID="{41EC4063-ED6C-40FD-A902-17F8508F1579}" presName="compositeNode" presStyleCnt="0">
        <dgm:presLayoutVars>
          <dgm:bulletEnabled val="1"/>
        </dgm:presLayoutVars>
      </dgm:prSet>
      <dgm:spPr/>
    </dgm:pt>
    <dgm:pt modelId="{6B885B7A-166B-114A-B946-C40AF8BA281A}" type="pres">
      <dgm:prSet presAssocID="{41EC4063-ED6C-40FD-A902-17F8508F1579}" presName="bgRect" presStyleLbl="alignNode1" presStyleIdx="3" presStyleCnt="4"/>
      <dgm:spPr/>
    </dgm:pt>
    <dgm:pt modelId="{CE2AD060-9DA0-8D4A-853F-DD59769D7365}" type="pres">
      <dgm:prSet presAssocID="{CFACD609-7327-468B-9384-C38C0B093F9A}" presName="sibTransNodeRect" presStyleLbl="alignNode1" presStyleIdx="3" presStyleCnt="4">
        <dgm:presLayoutVars>
          <dgm:chMax val="0"/>
          <dgm:bulletEnabled val="1"/>
        </dgm:presLayoutVars>
      </dgm:prSet>
      <dgm:spPr/>
    </dgm:pt>
    <dgm:pt modelId="{6F2FDE41-E90B-C34B-A576-09512A8B7EDF}" type="pres">
      <dgm:prSet presAssocID="{41EC4063-ED6C-40FD-A902-17F8508F1579}" presName="nodeRect" presStyleLbl="alignNode1" presStyleIdx="3" presStyleCnt="4">
        <dgm:presLayoutVars>
          <dgm:bulletEnabled val="1"/>
        </dgm:presLayoutVars>
      </dgm:prSet>
      <dgm:spPr/>
    </dgm:pt>
  </dgm:ptLst>
  <dgm:cxnLst>
    <dgm:cxn modelId="{2B75FD04-5774-4B45-8CF3-D4A7BA2BE23D}" type="presOf" srcId="{43584CF0-2802-4C7A-BA3D-C6AEF387D7B1}" destId="{64B7662D-41EE-874F-89D5-C897BCA3D327}" srcOrd="1" destOrd="0" presId="urn:microsoft.com/office/officeart/2016/7/layout/LinearBlockProcessNumbered"/>
    <dgm:cxn modelId="{B4612F29-D30A-0545-845A-42576604A473}" type="presOf" srcId="{CFACD609-7327-468B-9384-C38C0B093F9A}" destId="{CE2AD060-9DA0-8D4A-853F-DD59769D7365}" srcOrd="0" destOrd="0" presId="urn:microsoft.com/office/officeart/2016/7/layout/LinearBlockProcessNumbered"/>
    <dgm:cxn modelId="{B8B78133-A6A1-3A4C-817A-60D38263284D}" type="presOf" srcId="{43584CF0-2802-4C7A-BA3D-C6AEF387D7B1}" destId="{22F849D9-8000-A540-8F69-9D17A2F8EA41}" srcOrd="0" destOrd="0" presId="urn:microsoft.com/office/officeart/2016/7/layout/LinearBlockProcessNumbered"/>
    <dgm:cxn modelId="{0AFA463C-65D7-2844-BE87-A55F5982E13D}" type="presOf" srcId="{67AB3CE6-B9DD-4766-A93E-B618E7CD3849}" destId="{31A0910E-870A-B543-A920-4F3651D2FA79}" srcOrd="0" destOrd="0" presId="urn:microsoft.com/office/officeart/2016/7/layout/LinearBlockProcessNumbered"/>
    <dgm:cxn modelId="{22980243-0BF5-4944-A2EB-6B79608FCF58}" type="presOf" srcId="{41EC4063-ED6C-40FD-A902-17F8508F1579}" destId="{6F2FDE41-E90B-C34B-A576-09512A8B7EDF}" srcOrd="1" destOrd="0" presId="urn:microsoft.com/office/officeart/2016/7/layout/LinearBlockProcessNumbered"/>
    <dgm:cxn modelId="{E2F47A53-C3FB-A14F-AEAE-1CB012942127}" type="presOf" srcId="{1F54D904-6DDD-4307-AE55-3FF1153A3BCD}" destId="{9D2C4F3F-A046-AB42-B06D-A4CE0DD44BC1}" srcOrd="0" destOrd="0" presId="urn:microsoft.com/office/officeart/2016/7/layout/LinearBlockProcessNumbered"/>
    <dgm:cxn modelId="{B6DFF25F-9DD5-4652-8FAC-F3EBA2EC7BDA}" srcId="{67AB3CE6-B9DD-4766-A93E-B618E7CD3849}" destId="{69310E71-52CC-445B-9313-5A6D913AEFD4}" srcOrd="1" destOrd="0" parTransId="{428981B0-DDE8-4BEB-B685-9A0BCCF648C8}" sibTransId="{4C319D6C-E5C2-4AEF-A076-3D6EBE99C769}"/>
    <dgm:cxn modelId="{F9052E74-5D01-9F46-8717-E74205B67DA0}" type="presOf" srcId="{69310E71-52CC-445B-9313-5A6D913AEFD4}" destId="{0B00B56E-0ED4-2A40-871E-0271247E6982}" srcOrd="1" destOrd="0" presId="urn:microsoft.com/office/officeart/2016/7/layout/LinearBlockProcessNumbered"/>
    <dgm:cxn modelId="{3B13887B-752E-F74A-B651-3DA45F7F7475}" type="presOf" srcId="{DE7B3E48-CAFB-4936-B15D-581885F1CE51}" destId="{65FAD314-D859-4045-8CAE-484413EAD6AE}" srcOrd="0" destOrd="0" presId="urn:microsoft.com/office/officeart/2016/7/layout/LinearBlockProcessNumbered"/>
    <dgm:cxn modelId="{A434788E-B374-40AA-804C-B66368977055}" srcId="{67AB3CE6-B9DD-4766-A93E-B618E7CD3849}" destId="{1F54D904-6DDD-4307-AE55-3FF1153A3BCD}" srcOrd="0" destOrd="0" parTransId="{BAF3809B-3A0E-49F0-A276-4839143E888F}" sibTransId="{6A0B712A-531C-4633-A4FC-DAA76A6B2CAF}"/>
    <dgm:cxn modelId="{C200F6A7-FB9B-7040-8E5D-05E6CAECB9B2}" type="presOf" srcId="{4C319D6C-E5C2-4AEF-A076-3D6EBE99C769}" destId="{86158289-21F8-8F47-AE7B-BFAAD06DEDA4}" srcOrd="0" destOrd="0" presId="urn:microsoft.com/office/officeart/2016/7/layout/LinearBlockProcessNumbered"/>
    <dgm:cxn modelId="{8D360BAA-4C75-9047-98DC-74865EA7D1EC}" type="presOf" srcId="{6A0B712A-531C-4633-A4FC-DAA76A6B2CAF}" destId="{65EC498A-35EA-4E48-B3BD-CA83B69D6F44}" srcOrd="0" destOrd="0" presId="urn:microsoft.com/office/officeart/2016/7/layout/LinearBlockProcessNumbered"/>
    <dgm:cxn modelId="{D4C77EAD-2494-D94B-A18F-D5B19A84C40A}" type="presOf" srcId="{41EC4063-ED6C-40FD-A902-17F8508F1579}" destId="{6B885B7A-166B-114A-B946-C40AF8BA281A}" srcOrd="0" destOrd="0" presId="urn:microsoft.com/office/officeart/2016/7/layout/LinearBlockProcessNumbered"/>
    <dgm:cxn modelId="{C975A7B4-5F57-48E2-B0AB-D23546CB2EF7}" srcId="{67AB3CE6-B9DD-4766-A93E-B618E7CD3849}" destId="{43584CF0-2802-4C7A-BA3D-C6AEF387D7B1}" srcOrd="2" destOrd="0" parTransId="{D41EBC84-EAAC-48B2-8E43-158B9716EC1A}" sibTransId="{DE7B3E48-CAFB-4936-B15D-581885F1CE51}"/>
    <dgm:cxn modelId="{1FD91CBD-B861-42DB-B074-6124A74B76CC}" srcId="{67AB3CE6-B9DD-4766-A93E-B618E7CD3849}" destId="{41EC4063-ED6C-40FD-A902-17F8508F1579}" srcOrd="3" destOrd="0" parTransId="{1F1D749C-A147-443E-B2BE-9ACC19F240A9}" sibTransId="{CFACD609-7327-468B-9384-C38C0B093F9A}"/>
    <dgm:cxn modelId="{1924C5EE-07B2-4F45-BD9C-054905897199}" type="presOf" srcId="{1F54D904-6DDD-4307-AE55-3FF1153A3BCD}" destId="{C6595B64-2859-7D47-811D-7C0F2BAD461D}" srcOrd="1" destOrd="0" presId="urn:microsoft.com/office/officeart/2016/7/layout/LinearBlockProcessNumbered"/>
    <dgm:cxn modelId="{B83750F2-1587-F64C-8E44-45F40999185C}" type="presOf" srcId="{69310E71-52CC-445B-9313-5A6D913AEFD4}" destId="{5F0D4C69-428E-EF49-95AA-05984E0DEE10}" srcOrd="0" destOrd="0" presId="urn:microsoft.com/office/officeart/2016/7/layout/LinearBlockProcessNumbered"/>
    <dgm:cxn modelId="{1905620A-F0A5-AC4C-8FA5-D804ED509CDE}" type="presParOf" srcId="{31A0910E-870A-B543-A920-4F3651D2FA79}" destId="{F7A0ECB1-35AF-E04B-BEA4-08E510FA14A9}" srcOrd="0" destOrd="0" presId="urn:microsoft.com/office/officeart/2016/7/layout/LinearBlockProcessNumbered"/>
    <dgm:cxn modelId="{B2A0C2B6-95FA-054E-BFE1-53371E707F25}" type="presParOf" srcId="{F7A0ECB1-35AF-E04B-BEA4-08E510FA14A9}" destId="{9D2C4F3F-A046-AB42-B06D-A4CE0DD44BC1}" srcOrd="0" destOrd="0" presId="urn:microsoft.com/office/officeart/2016/7/layout/LinearBlockProcessNumbered"/>
    <dgm:cxn modelId="{7D55606A-66AD-B447-B7E3-15A9953D76B6}" type="presParOf" srcId="{F7A0ECB1-35AF-E04B-BEA4-08E510FA14A9}" destId="{65EC498A-35EA-4E48-B3BD-CA83B69D6F44}" srcOrd="1" destOrd="0" presId="urn:microsoft.com/office/officeart/2016/7/layout/LinearBlockProcessNumbered"/>
    <dgm:cxn modelId="{6F83F4E1-5DB1-1948-9A01-2BF9E5ACEE50}" type="presParOf" srcId="{F7A0ECB1-35AF-E04B-BEA4-08E510FA14A9}" destId="{C6595B64-2859-7D47-811D-7C0F2BAD461D}" srcOrd="2" destOrd="0" presId="urn:microsoft.com/office/officeart/2016/7/layout/LinearBlockProcessNumbered"/>
    <dgm:cxn modelId="{5DBC663A-D169-5D40-B665-5FEE880837C6}" type="presParOf" srcId="{31A0910E-870A-B543-A920-4F3651D2FA79}" destId="{A1379961-9E69-B44C-BF8C-4EE21582D94A}" srcOrd="1" destOrd="0" presId="urn:microsoft.com/office/officeart/2016/7/layout/LinearBlockProcessNumbered"/>
    <dgm:cxn modelId="{81344B04-8AC3-8A4F-9963-37B80A6003BE}" type="presParOf" srcId="{31A0910E-870A-B543-A920-4F3651D2FA79}" destId="{45367E15-FAAE-ED44-A88B-E17F6D1F9673}" srcOrd="2" destOrd="0" presId="urn:microsoft.com/office/officeart/2016/7/layout/LinearBlockProcessNumbered"/>
    <dgm:cxn modelId="{0A78CCD8-30ED-7B43-B5F5-F8294BC210C9}" type="presParOf" srcId="{45367E15-FAAE-ED44-A88B-E17F6D1F9673}" destId="{5F0D4C69-428E-EF49-95AA-05984E0DEE10}" srcOrd="0" destOrd="0" presId="urn:microsoft.com/office/officeart/2016/7/layout/LinearBlockProcessNumbered"/>
    <dgm:cxn modelId="{6DCCD5A4-14A4-B944-B69B-F3E09F53EE63}" type="presParOf" srcId="{45367E15-FAAE-ED44-A88B-E17F6D1F9673}" destId="{86158289-21F8-8F47-AE7B-BFAAD06DEDA4}" srcOrd="1" destOrd="0" presId="urn:microsoft.com/office/officeart/2016/7/layout/LinearBlockProcessNumbered"/>
    <dgm:cxn modelId="{AFA3CA1E-AE3A-2749-8BDF-AC17C3B6D9DD}" type="presParOf" srcId="{45367E15-FAAE-ED44-A88B-E17F6D1F9673}" destId="{0B00B56E-0ED4-2A40-871E-0271247E6982}" srcOrd="2" destOrd="0" presId="urn:microsoft.com/office/officeart/2016/7/layout/LinearBlockProcessNumbered"/>
    <dgm:cxn modelId="{EFCA36E5-5374-8D46-B26B-CDBE545D59BC}" type="presParOf" srcId="{31A0910E-870A-B543-A920-4F3651D2FA79}" destId="{7979AB89-F152-3246-849C-B4DD2BAC3010}" srcOrd="3" destOrd="0" presId="urn:microsoft.com/office/officeart/2016/7/layout/LinearBlockProcessNumbered"/>
    <dgm:cxn modelId="{7938C616-0559-9B4E-ADFE-49134C0358F3}" type="presParOf" srcId="{31A0910E-870A-B543-A920-4F3651D2FA79}" destId="{B348B1F3-8C86-BB4C-8024-143E604AC40F}" srcOrd="4" destOrd="0" presId="urn:microsoft.com/office/officeart/2016/7/layout/LinearBlockProcessNumbered"/>
    <dgm:cxn modelId="{D7782201-9B7C-E543-B220-F56429A50E97}" type="presParOf" srcId="{B348B1F3-8C86-BB4C-8024-143E604AC40F}" destId="{22F849D9-8000-A540-8F69-9D17A2F8EA41}" srcOrd="0" destOrd="0" presId="urn:microsoft.com/office/officeart/2016/7/layout/LinearBlockProcessNumbered"/>
    <dgm:cxn modelId="{228D4036-947A-9448-8CC7-C8BDA5C3DEDC}" type="presParOf" srcId="{B348B1F3-8C86-BB4C-8024-143E604AC40F}" destId="{65FAD314-D859-4045-8CAE-484413EAD6AE}" srcOrd="1" destOrd="0" presId="urn:microsoft.com/office/officeart/2016/7/layout/LinearBlockProcessNumbered"/>
    <dgm:cxn modelId="{AAADDC1D-B2FE-744E-8E4A-6CD720632FD4}" type="presParOf" srcId="{B348B1F3-8C86-BB4C-8024-143E604AC40F}" destId="{64B7662D-41EE-874F-89D5-C897BCA3D327}" srcOrd="2" destOrd="0" presId="urn:microsoft.com/office/officeart/2016/7/layout/LinearBlockProcessNumbered"/>
    <dgm:cxn modelId="{F74E4E42-B7D3-764F-9015-D280EBC2C991}" type="presParOf" srcId="{31A0910E-870A-B543-A920-4F3651D2FA79}" destId="{63309041-6ED8-5B4E-BC3C-208E3047FD82}" srcOrd="5" destOrd="0" presId="urn:microsoft.com/office/officeart/2016/7/layout/LinearBlockProcessNumbered"/>
    <dgm:cxn modelId="{51104153-5C2A-5A41-A5E3-7B004003BBCD}" type="presParOf" srcId="{31A0910E-870A-B543-A920-4F3651D2FA79}" destId="{1BE5AAFB-AB6A-9C4C-B3F9-C94191EEE8A2}" srcOrd="6" destOrd="0" presId="urn:microsoft.com/office/officeart/2016/7/layout/LinearBlockProcessNumbered"/>
    <dgm:cxn modelId="{4C242676-E123-624F-AB0B-4D8718BA1BEF}" type="presParOf" srcId="{1BE5AAFB-AB6A-9C4C-B3F9-C94191EEE8A2}" destId="{6B885B7A-166B-114A-B946-C40AF8BA281A}" srcOrd="0" destOrd="0" presId="urn:microsoft.com/office/officeart/2016/7/layout/LinearBlockProcessNumbered"/>
    <dgm:cxn modelId="{6906B54B-2CFF-664C-873F-6BF80EF563DD}" type="presParOf" srcId="{1BE5AAFB-AB6A-9C4C-B3F9-C94191EEE8A2}" destId="{CE2AD060-9DA0-8D4A-853F-DD59769D7365}" srcOrd="1" destOrd="0" presId="urn:microsoft.com/office/officeart/2016/7/layout/LinearBlockProcessNumbered"/>
    <dgm:cxn modelId="{14CEFE7D-743B-964E-8523-353C1F15786B}" type="presParOf" srcId="{1BE5AAFB-AB6A-9C4C-B3F9-C94191EEE8A2}" destId="{6F2FDE41-E90B-C34B-A576-09512A8B7ED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95E85-8E2F-4F69-89A4-89E9C95E7D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8D4FB3-D942-40E0-B8F4-76B896183340}">
      <dgm:prSet custT="1"/>
      <dgm:spPr/>
      <dgm:t>
        <a:bodyPr/>
        <a:lstStyle/>
        <a:p>
          <a:pPr>
            <a:lnSpc>
              <a:spcPct val="100000"/>
            </a:lnSpc>
          </a:pPr>
          <a:r>
            <a:rPr lang="en-US" sz="3200" dirty="0" err="1"/>
            <a:t>Mejoras</a:t>
          </a:r>
          <a:r>
            <a:rPr lang="en-US" sz="3200" dirty="0"/>
            <a:t> </a:t>
          </a:r>
          <a:r>
            <a:rPr lang="en-US" sz="3200" dirty="0" err="1"/>
            <a:t>significativas</a:t>
          </a:r>
          <a:r>
            <a:rPr lang="en-US" sz="3200" dirty="0"/>
            <a:t> </a:t>
          </a:r>
          <a:r>
            <a:rPr lang="en-US" sz="3200" dirty="0" err="1"/>
            <a:t>en</a:t>
          </a:r>
          <a:r>
            <a:rPr lang="en-US" sz="3200" dirty="0"/>
            <a:t> </a:t>
          </a:r>
          <a:r>
            <a:rPr lang="en-US" sz="3200" dirty="0" err="1"/>
            <a:t>conexión</a:t>
          </a:r>
          <a:r>
            <a:rPr lang="en-US" sz="3200" dirty="0"/>
            <a:t> con la </a:t>
          </a:r>
          <a:r>
            <a:rPr lang="en-US" sz="3200" dirty="0" err="1"/>
            <a:t>naturaleza</a:t>
          </a:r>
          <a:endParaRPr lang="en-US" sz="3200" dirty="0"/>
        </a:p>
      </dgm:t>
    </dgm:pt>
    <dgm:pt modelId="{50F188FC-C817-4127-9F2A-544E5D6138E6}" type="parTrans" cxnId="{1B8CC3BF-650E-42AF-9ACB-14C67DEE12B1}">
      <dgm:prSet/>
      <dgm:spPr/>
      <dgm:t>
        <a:bodyPr/>
        <a:lstStyle/>
        <a:p>
          <a:endParaRPr lang="en-US" sz="2800"/>
        </a:p>
      </dgm:t>
    </dgm:pt>
    <dgm:pt modelId="{71549AEA-9C45-4732-A41A-5D02065B3948}" type="sibTrans" cxnId="{1B8CC3BF-650E-42AF-9ACB-14C67DEE12B1}">
      <dgm:prSet/>
      <dgm:spPr/>
      <dgm:t>
        <a:bodyPr/>
        <a:lstStyle/>
        <a:p>
          <a:endParaRPr lang="en-US" sz="2800"/>
        </a:p>
      </dgm:t>
    </dgm:pt>
    <dgm:pt modelId="{65C9D61C-9C04-4C07-840F-03771AB1645F}">
      <dgm:prSet custT="1"/>
      <dgm:spPr/>
      <dgm:t>
        <a:bodyPr/>
        <a:lstStyle/>
        <a:p>
          <a:pPr>
            <a:lnSpc>
              <a:spcPct val="100000"/>
            </a:lnSpc>
          </a:pPr>
          <a:r>
            <a:rPr lang="en-US" sz="3200" dirty="0" err="1"/>
            <a:t>Efecto</a:t>
          </a:r>
          <a:r>
            <a:rPr lang="en-US" sz="3200" dirty="0"/>
            <a:t> </a:t>
          </a:r>
          <a:r>
            <a:rPr lang="en-US" sz="3200" dirty="0" err="1"/>
            <a:t>especialmente</a:t>
          </a:r>
          <a:r>
            <a:rPr lang="en-US" sz="3200" dirty="0"/>
            <a:t> </a:t>
          </a:r>
          <a:r>
            <a:rPr lang="en-US" sz="3200" dirty="0" err="1"/>
            <a:t>fuerte</a:t>
          </a:r>
          <a:r>
            <a:rPr lang="en-US" sz="3200" dirty="0"/>
            <a:t> </a:t>
          </a:r>
          <a:r>
            <a:rPr lang="en-US" sz="3200" dirty="0" err="1"/>
            <a:t>en</a:t>
          </a:r>
          <a:r>
            <a:rPr lang="en-US" sz="3200" dirty="0"/>
            <a:t> </a:t>
          </a:r>
          <a:r>
            <a:rPr lang="en-US" sz="3200" dirty="0" err="1"/>
            <a:t>adolescentes</a:t>
          </a:r>
          <a:r>
            <a:rPr lang="en-US" sz="3200" dirty="0"/>
            <a:t> (12–16 </a:t>
          </a:r>
          <a:r>
            <a:rPr lang="en-US" sz="3200" dirty="0" err="1"/>
            <a:t>años</a:t>
          </a:r>
          <a:r>
            <a:rPr lang="en-US" sz="3200" dirty="0"/>
            <a:t>)</a:t>
          </a:r>
        </a:p>
      </dgm:t>
    </dgm:pt>
    <dgm:pt modelId="{5B47FA40-6B2A-46CD-9A43-6D6D4642DB3E}" type="parTrans" cxnId="{3CEEDBF8-A65F-4DA7-9974-ABA632F03F5A}">
      <dgm:prSet/>
      <dgm:spPr/>
      <dgm:t>
        <a:bodyPr/>
        <a:lstStyle/>
        <a:p>
          <a:endParaRPr lang="en-US" sz="2800"/>
        </a:p>
      </dgm:t>
    </dgm:pt>
    <dgm:pt modelId="{0FDC6AAF-49CC-4AD2-8EFE-80BEF811A105}" type="sibTrans" cxnId="{3CEEDBF8-A65F-4DA7-9974-ABA632F03F5A}">
      <dgm:prSet/>
      <dgm:spPr/>
      <dgm:t>
        <a:bodyPr/>
        <a:lstStyle/>
        <a:p>
          <a:endParaRPr lang="en-US" sz="2800"/>
        </a:p>
      </dgm:t>
    </dgm:pt>
    <dgm:pt modelId="{8313432E-ABBA-4804-9EF4-938307BEFDA7}">
      <dgm:prSet custT="1"/>
      <dgm:spPr/>
      <dgm:t>
        <a:bodyPr/>
        <a:lstStyle/>
        <a:p>
          <a:pPr>
            <a:lnSpc>
              <a:spcPct val="100000"/>
            </a:lnSpc>
          </a:pPr>
          <a:r>
            <a:rPr lang="en-US" sz="3200" dirty="0"/>
            <a:t>Espacio de </a:t>
          </a:r>
          <a:r>
            <a:rPr lang="en-US" sz="3200" dirty="0" err="1"/>
            <a:t>bienestar</a:t>
          </a:r>
          <a:r>
            <a:rPr lang="en-US" sz="3200" dirty="0"/>
            <a:t> </a:t>
          </a:r>
          <a:r>
            <a:rPr lang="en-US" sz="3200" dirty="0" err="1"/>
            <a:t>emocional</a:t>
          </a:r>
          <a:r>
            <a:rPr lang="en-US" sz="3200" dirty="0"/>
            <a:t> y </a:t>
          </a:r>
          <a:r>
            <a:rPr lang="en-US" sz="3200" dirty="0" err="1"/>
            <a:t>cohesión</a:t>
          </a:r>
          <a:r>
            <a:rPr lang="en-US" sz="3200" dirty="0"/>
            <a:t> social</a:t>
          </a:r>
        </a:p>
      </dgm:t>
    </dgm:pt>
    <dgm:pt modelId="{6AE5A5DF-BD65-44E5-9154-1E61FD5E3690}" type="parTrans" cxnId="{C5C8DBF2-081A-44BF-A815-52E2AE4311D2}">
      <dgm:prSet/>
      <dgm:spPr/>
      <dgm:t>
        <a:bodyPr/>
        <a:lstStyle/>
        <a:p>
          <a:endParaRPr lang="en-US" sz="2800"/>
        </a:p>
      </dgm:t>
    </dgm:pt>
    <dgm:pt modelId="{27B1D053-DBAF-4F54-9149-3A1BABFBF07F}" type="sibTrans" cxnId="{C5C8DBF2-081A-44BF-A815-52E2AE4311D2}">
      <dgm:prSet/>
      <dgm:spPr/>
      <dgm:t>
        <a:bodyPr/>
        <a:lstStyle/>
        <a:p>
          <a:endParaRPr lang="en-US" sz="2800"/>
        </a:p>
      </dgm:t>
    </dgm:pt>
    <dgm:pt modelId="{88B67936-DEFC-415C-AE0D-257E5FBD2D0D}">
      <dgm:prSet custT="1"/>
      <dgm:spPr/>
      <dgm:t>
        <a:bodyPr/>
        <a:lstStyle/>
        <a:p>
          <a:pPr>
            <a:lnSpc>
              <a:spcPct val="100000"/>
            </a:lnSpc>
          </a:pPr>
          <a:r>
            <a:rPr lang="en-US" sz="3200" dirty="0"/>
            <a:t>Modelo de </a:t>
          </a:r>
          <a:r>
            <a:rPr lang="en-US" sz="3200" dirty="0" err="1"/>
            <a:t>intervención</a:t>
          </a:r>
          <a:r>
            <a:rPr lang="en-US" sz="3200" dirty="0"/>
            <a:t> </a:t>
          </a:r>
          <a:r>
            <a:rPr lang="en-US" sz="3200" dirty="0" err="1"/>
            <a:t>reconocido</a:t>
          </a:r>
          <a:r>
            <a:rPr lang="en-US" sz="3200" dirty="0"/>
            <a:t> </a:t>
          </a:r>
          <a:r>
            <a:rPr lang="en-US" sz="3200" dirty="0" err="1"/>
            <a:t>por</a:t>
          </a:r>
          <a:r>
            <a:rPr lang="en-US" sz="3200" dirty="0"/>
            <a:t> </a:t>
          </a:r>
          <a:r>
            <a:rPr lang="en-US" sz="3200" dirty="0" err="1"/>
            <a:t>su</a:t>
          </a:r>
          <a:r>
            <a:rPr lang="en-US" sz="3200" dirty="0"/>
            <a:t> valor </a:t>
          </a:r>
          <a:r>
            <a:rPr lang="en-US" sz="3200" dirty="0" err="1"/>
            <a:t>preventivo</a:t>
          </a:r>
          <a:endParaRPr lang="en-US" sz="3200" dirty="0"/>
        </a:p>
      </dgm:t>
    </dgm:pt>
    <dgm:pt modelId="{074CB8B1-C0E5-4CE5-9B84-2F93BE322EAB}" type="parTrans" cxnId="{4B37573D-DA4C-43E9-94D3-7C57654E9E13}">
      <dgm:prSet/>
      <dgm:spPr/>
      <dgm:t>
        <a:bodyPr/>
        <a:lstStyle/>
        <a:p>
          <a:endParaRPr lang="en-US" sz="2800"/>
        </a:p>
      </dgm:t>
    </dgm:pt>
    <dgm:pt modelId="{CF593E50-B3A1-4B7B-A97B-1F2E945CADD7}" type="sibTrans" cxnId="{4B37573D-DA4C-43E9-94D3-7C57654E9E13}">
      <dgm:prSet/>
      <dgm:spPr/>
      <dgm:t>
        <a:bodyPr/>
        <a:lstStyle/>
        <a:p>
          <a:endParaRPr lang="en-US" sz="2800"/>
        </a:p>
      </dgm:t>
    </dgm:pt>
    <dgm:pt modelId="{4119B6CA-9FBB-4E96-BB34-816A419256A0}" type="pres">
      <dgm:prSet presAssocID="{C4995E85-8E2F-4F69-89A4-89E9C95E7D6F}" presName="root" presStyleCnt="0">
        <dgm:presLayoutVars>
          <dgm:dir/>
          <dgm:resizeHandles val="exact"/>
        </dgm:presLayoutVars>
      </dgm:prSet>
      <dgm:spPr/>
    </dgm:pt>
    <dgm:pt modelId="{7B7F2637-16A3-4649-94D9-DCD042619B7C}" type="pres">
      <dgm:prSet presAssocID="{1B8D4FB3-D942-40E0-B8F4-76B896183340}" presName="compNode" presStyleCnt="0"/>
      <dgm:spPr/>
    </dgm:pt>
    <dgm:pt modelId="{4F1A2905-9434-4318-A9E4-46DFB867CB6C}" type="pres">
      <dgm:prSet presAssocID="{1B8D4FB3-D942-40E0-B8F4-76B896183340}" presName="bgRect" presStyleLbl="bgShp" presStyleIdx="0" presStyleCnt="4"/>
      <dgm:spPr/>
    </dgm:pt>
    <dgm:pt modelId="{7A394E87-C922-4FB7-8D77-F23FE362ED7B}" type="pres">
      <dgm:prSet presAssocID="{1B8D4FB3-D942-40E0-B8F4-76B8961833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76173172-E1E7-431D-81FF-9EA03C7B69C4}" type="pres">
      <dgm:prSet presAssocID="{1B8D4FB3-D942-40E0-B8F4-76B896183340}" presName="spaceRect" presStyleCnt="0"/>
      <dgm:spPr/>
    </dgm:pt>
    <dgm:pt modelId="{D31074AD-C831-483C-9C75-A24A633E86F8}" type="pres">
      <dgm:prSet presAssocID="{1B8D4FB3-D942-40E0-B8F4-76B896183340}" presName="parTx" presStyleLbl="revTx" presStyleIdx="0" presStyleCnt="4">
        <dgm:presLayoutVars>
          <dgm:chMax val="0"/>
          <dgm:chPref val="0"/>
        </dgm:presLayoutVars>
      </dgm:prSet>
      <dgm:spPr/>
    </dgm:pt>
    <dgm:pt modelId="{A0EE923F-31AD-4643-956B-524C1F318B76}" type="pres">
      <dgm:prSet presAssocID="{71549AEA-9C45-4732-A41A-5D02065B3948}" presName="sibTrans" presStyleCnt="0"/>
      <dgm:spPr/>
    </dgm:pt>
    <dgm:pt modelId="{6F7A8728-1D3B-407C-8DE4-4FD3C8913F5F}" type="pres">
      <dgm:prSet presAssocID="{65C9D61C-9C04-4C07-840F-03771AB1645F}" presName="compNode" presStyleCnt="0"/>
      <dgm:spPr/>
    </dgm:pt>
    <dgm:pt modelId="{14587F3A-297F-40EF-9FF6-E71F21B5B901}" type="pres">
      <dgm:prSet presAssocID="{65C9D61C-9C04-4C07-840F-03771AB1645F}" presName="bgRect" presStyleLbl="bgShp" presStyleIdx="1" presStyleCnt="4"/>
      <dgm:spPr/>
    </dgm:pt>
    <dgm:pt modelId="{2E41A5E8-4179-4A3B-B366-F12720DFD73D}" type="pres">
      <dgm:prSet presAssocID="{65C9D61C-9C04-4C07-840F-03771AB164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moking"/>
        </a:ext>
      </dgm:extLst>
    </dgm:pt>
    <dgm:pt modelId="{E2F978E3-8218-4322-BCEB-C053142F90ED}" type="pres">
      <dgm:prSet presAssocID="{65C9D61C-9C04-4C07-840F-03771AB1645F}" presName="spaceRect" presStyleCnt="0"/>
      <dgm:spPr/>
    </dgm:pt>
    <dgm:pt modelId="{1B605D01-FA7F-4D54-9A80-7B4E584B98C8}" type="pres">
      <dgm:prSet presAssocID="{65C9D61C-9C04-4C07-840F-03771AB1645F}" presName="parTx" presStyleLbl="revTx" presStyleIdx="1" presStyleCnt="4">
        <dgm:presLayoutVars>
          <dgm:chMax val="0"/>
          <dgm:chPref val="0"/>
        </dgm:presLayoutVars>
      </dgm:prSet>
      <dgm:spPr/>
    </dgm:pt>
    <dgm:pt modelId="{11A2D6A4-6665-4004-83F7-0E521D9F9C0A}" type="pres">
      <dgm:prSet presAssocID="{0FDC6AAF-49CC-4AD2-8EFE-80BEF811A105}" presName="sibTrans" presStyleCnt="0"/>
      <dgm:spPr/>
    </dgm:pt>
    <dgm:pt modelId="{D9B9AAC8-30E9-4AD6-9C0B-062AAA72D6FD}" type="pres">
      <dgm:prSet presAssocID="{8313432E-ABBA-4804-9EF4-938307BEFDA7}" presName="compNode" presStyleCnt="0"/>
      <dgm:spPr/>
    </dgm:pt>
    <dgm:pt modelId="{FC1A2975-996A-4148-BFAF-9526A00C67CC}" type="pres">
      <dgm:prSet presAssocID="{8313432E-ABBA-4804-9EF4-938307BEFDA7}" presName="bgRect" presStyleLbl="bgShp" presStyleIdx="2" presStyleCnt="4"/>
      <dgm:spPr/>
    </dgm:pt>
    <dgm:pt modelId="{2964A43B-B44D-4785-AAB8-75ECC4FACF30}" type="pres">
      <dgm:prSet presAssocID="{8313432E-ABBA-4804-9EF4-938307BEFD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o"/>
        </a:ext>
      </dgm:extLst>
    </dgm:pt>
    <dgm:pt modelId="{C113C209-77D6-4A72-B1F4-014BA0588DC4}" type="pres">
      <dgm:prSet presAssocID="{8313432E-ABBA-4804-9EF4-938307BEFDA7}" presName="spaceRect" presStyleCnt="0"/>
      <dgm:spPr/>
    </dgm:pt>
    <dgm:pt modelId="{5E2B007A-3D33-4447-AAD1-3F36E4A28D90}" type="pres">
      <dgm:prSet presAssocID="{8313432E-ABBA-4804-9EF4-938307BEFDA7}" presName="parTx" presStyleLbl="revTx" presStyleIdx="2" presStyleCnt="4">
        <dgm:presLayoutVars>
          <dgm:chMax val="0"/>
          <dgm:chPref val="0"/>
        </dgm:presLayoutVars>
      </dgm:prSet>
      <dgm:spPr/>
    </dgm:pt>
    <dgm:pt modelId="{BB4904CA-18C4-4C28-B53E-94CA3B1267BF}" type="pres">
      <dgm:prSet presAssocID="{27B1D053-DBAF-4F54-9149-3A1BABFBF07F}" presName="sibTrans" presStyleCnt="0"/>
      <dgm:spPr/>
    </dgm:pt>
    <dgm:pt modelId="{9FBBA2FD-D2E4-4A20-BC21-A6F06465D72A}" type="pres">
      <dgm:prSet presAssocID="{88B67936-DEFC-415C-AE0D-257E5FBD2D0D}" presName="compNode" presStyleCnt="0"/>
      <dgm:spPr/>
    </dgm:pt>
    <dgm:pt modelId="{248B0D9A-9449-444C-B89D-340F625B580A}" type="pres">
      <dgm:prSet presAssocID="{88B67936-DEFC-415C-AE0D-257E5FBD2D0D}" presName="bgRect" presStyleLbl="bgShp" presStyleIdx="3" presStyleCnt="4"/>
      <dgm:spPr/>
    </dgm:pt>
    <dgm:pt modelId="{261D995F-382D-4051-8ED4-E29AF2BF4B0F}" type="pres">
      <dgm:prSet presAssocID="{88B67936-DEFC-415C-AE0D-257E5FBD2D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vo real"/>
        </a:ext>
      </dgm:extLst>
    </dgm:pt>
    <dgm:pt modelId="{08A06057-1292-4DE6-8FCB-89A6978A48BD}" type="pres">
      <dgm:prSet presAssocID="{88B67936-DEFC-415C-AE0D-257E5FBD2D0D}" presName="spaceRect" presStyleCnt="0"/>
      <dgm:spPr/>
    </dgm:pt>
    <dgm:pt modelId="{A5445859-2F54-402A-BD42-58F60BCC72A1}" type="pres">
      <dgm:prSet presAssocID="{88B67936-DEFC-415C-AE0D-257E5FBD2D0D}" presName="parTx" presStyleLbl="revTx" presStyleIdx="3" presStyleCnt="4">
        <dgm:presLayoutVars>
          <dgm:chMax val="0"/>
          <dgm:chPref val="0"/>
        </dgm:presLayoutVars>
      </dgm:prSet>
      <dgm:spPr/>
    </dgm:pt>
  </dgm:ptLst>
  <dgm:cxnLst>
    <dgm:cxn modelId="{1C4F1620-4188-9C41-ABFF-2ADBF5D62D63}" type="presOf" srcId="{1B8D4FB3-D942-40E0-B8F4-76B896183340}" destId="{D31074AD-C831-483C-9C75-A24A633E86F8}" srcOrd="0" destOrd="0" presId="urn:microsoft.com/office/officeart/2018/2/layout/IconVerticalSolidList"/>
    <dgm:cxn modelId="{4B37573D-DA4C-43E9-94D3-7C57654E9E13}" srcId="{C4995E85-8E2F-4F69-89A4-89E9C95E7D6F}" destId="{88B67936-DEFC-415C-AE0D-257E5FBD2D0D}" srcOrd="3" destOrd="0" parTransId="{074CB8B1-C0E5-4CE5-9B84-2F93BE322EAB}" sibTransId="{CF593E50-B3A1-4B7B-A97B-1F2E945CADD7}"/>
    <dgm:cxn modelId="{6BB80B88-10BE-DF44-AD98-518AF72C6BAB}" type="presOf" srcId="{88B67936-DEFC-415C-AE0D-257E5FBD2D0D}" destId="{A5445859-2F54-402A-BD42-58F60BCC72A1}" srcOrd="0" destOrd="0" presId="urn:microsoft.com/office/officeart/2018/2/layout/IconVerticalSolidList"/>
    <dgm:cxn modelId="{5E25658A-0B59-7D45-ADAF-BEAF01914DF0}" type="presOf" srcId="{C4995E85-8E2F-4F69-89A4-89E9C95E7D6F}" destId="{4119B6CA-9FBB-4E96-BB34-816A419256A0}" srcOrd="0" destOrd="0" presId="urn:microsoft.com/office/officeart/2018/2/layout/IconVerticalSolidList"/>
    <dgm:cxn modelId="{1B8CC3BF-650E-42AF-9ACB-14C67DEE12B1}" srcId="{C4995E85-8E2F-4F69-89A4-89E9C95E7D6F}" destId="{1B8D4FB3-D942-40E0-B8F4-76B896183340}" srcOrd="0" destOrd="0" parTransId="{50F188FC-C817-4127-9F2A-544E5D6138E6}" sibTransId="{71549AEA-9C45-4732-A41A-5D02065B3948}"/>
    <dgm:cxn modelId="{752178E8-E500-5340-83EE-7E2058829AA9}" type="presOf" srcId="{65C9D61C-9C04-4C07-840F-03771AB1645F}" destId="{1B605D01-FA7F-4D54-9A80-7B4E584B98C8}" srcOrd="0" destOrd="0" presId="urn:microsoft.com/office/officeart/2018/2/layout/IconVerticalSolidList"/>
    <dgm:cxn modelId="{C5C8DBF2-081A-44BF-A815-52E2AE4311D2}" srcId="{C4995E85-8E2F-4F69-89A4-89E9C95E7D6F}" destId="{8313432E-ABBA-4804-9EF4-938307BEFDA7}" srcOrd="2" destOrd="0" parTransId="{6AE5A5DF-BD65-44E5-9154-1E61FD5E3690}" sibTransId="{27B1D053-DBAF-4F54-9149-3A1BABFBF07F}"/>
    <dgm:cxn modelId="{38FE8CF5-5700-074E-885C-A4048CA58020}" type="presOf" srcId="{8313432E-ABBA-4804-9EF4-938307BEFDA7}" destId="{5E2B007A-3D33-4447-AAD1-3F36E4A28D90}" srcOrd="0" destOrd="0" presId="urn:microsoft.com/office/officeart/2018/2/layout/IconVerticalSolidList"/>
    <dgm:cxn modelId="{3CEEDBF8-A65F-4DA7-9974-ABA632F03F5A}" srcId="{C4995E85-8E2F-4F69-89A4-89E9C95E7D6F}" destId="{65C9D61C-9C04-4C07-840F-03771AB1645F}" srcOrd="1" destOrd="0" parTransId="{5B47FA40-6B2A-46CD-9A43-6D6D4642DB3E}" sibTransId="{0FDC6AAF-49CC-4AD2-8EFE-80BEF811A105}"/>
    <dgm:cxn modelId="{71D041D4-6732-AD42-A294-7840AB164F5D}" type="presParOf" srcId="{4119B6CA-9FBB-4E96-BB34-816A419256A0}" destId="{7B7F2637-16A3-4649-94D9-DCD042619B7C}" srcOrd="0" destOrd="0" presId="urn:microsoft.com/office/officeart/2018/2/layout/IconVerticalSolidList"/>
    <dgm:cxn modelId="{580662A7-296D-3F4B-9147-E64EE51EC15A}" type="presParOf" srcId="{7B7F2637-16A3-4649-94D9-DCD042619B7C}" destId="{4F1A2905-9434-4318-A9E4-46DFB867CB6C}" srcOrd="0" destOrd="0" presId="urn:microsoft.com/office/officeart/2018/2/layout/IconVerticalSolidList"/>
    <dgm:cxn modelId="{4AB4393B-BE55-DB44-8E6D-6C1AC15BD696}" type="presParOf" srcId="{7B7F2637-16A3-4649-94D9-DCD042619B7C}" destId="{7A394E87-C922-4FB7-8D77-F23FE362ED7B}" srcOrd="1" destOrd="0" presId="urn:microsoft.com/office/officeart/2018/2/layout/IconVerticalSolidList"/>
    <dgm:cxn modelId="{ABA1B0D5-14CE-224F-897B-20F7E85B3A7B}" type="presParOf" srcId="{7B7F2637-16A3-4649-94D9-DCD042619B7C}" destId="{76173172-E1E7-431D-81FF-9EA03C7B69C4}" srcOrd="2" destOrd="0" presId="urn:microsoft.com/office/officeart/2018/2/layout/IconVerticalSolidList"/>
    <dgm:cxn modelId="{A404D1E0-78F3-6E40-9E7F-57CDC8364862}" type="presParOf" srcId="{7B7F2637-16A3-4649-94D9-DCD042619B7C}" destId="{D31074AD-C831-483C-9C75-A24A633E86F8}" srcOrd="3" destOrd="0" presId="urn:microsoft.com/office/officeart/2018/2/layout/IconVerticalSolidList"/>
    <dgm:cxn modelId="{698B59C7-E17B-574A-B6CD-096C21162BCB}" type="presParOf" srcId="{4119B6CA-9FBB-4E96-BB34-816A419256A0}" destId="{A0EE923F-31AD-4643-956B-524C1F318B76}" srcOrd="1" destOrd="0" presId="urn:microsoft.com/office/officeart/2018/2/layout/IconVerticalSolidList"/>
    <dgm:cxn modelId="{4DEE3697-8F67-F74B-BB10-04D2630A08D3}" type="presParOf" srcId="{4119B6CA-9FBB-4E96-BB34-816A419256A0}" destId="{6F7A8728-1D3B-407C-8DE4-4FD3C8913F5F}" srcOrd="2" destOrd="0" presId="urn:microsoft.com/office/officeart/2018/2/layout/IconVerticalSolidList"/>
    <dgm:cxn modelId="{4AC12D75-93FA-9C41-86D7-8C755E9FF7C6}" type="presParOf" srcId="{6F7A8728-1D3B-407C-8DE4-4FD3C8913F5F}" destId="{14587F3A-297F-40EF-9FF6-E71F21B5B901}" srcOrd="0" destOrd="0" presId="urn:microsoft.com/office/officeart/2018/2/layout/IconVerticalSolidList"/>
    <dgm:cxn modelId="{E7F26A8B-C5D7-8C4D-9B23-84833F88A11E}" type="presParOf" srcId="{6F7A8728-1D3B-407C-8DE4-4FD3C8913F5F}" destId="{2E41A5E8-4179-4A3B-B366-F12720DFD73D}" srcOrd="1" destOrd="0" presId="urn:microsoft.com/office/officeart/2018/2/layout/IconVerticalSolidList"/>
    <dgm:cxn modelId="{DA6EF25B-8115-7D4D-BB06-DC8C3D9A2F14}" type="presParOf" srcId="{6F7A8728-1D3B-407C-8DE4-4FD3C8913F5F}" destId="{E2F978E3-8218-4322-BCEB-C053142F90ED}" srcOrd="2" destOrd="0" presId="urn:microsoft.com/office/officeart/2018/2/layout/IconVerticalSolidList"/>
    <dgm:cxn modelId="{7DA0EEFF-56DE-F84D-9322-05A68AA53432}" type="presParOf" srcId="{6F7A8728-1D3B-407C-8DE4-4FD3C8913F5F}" destId="{1B605D01-FA7F-4D54-9A80-7B4E584B98C8}" srcOrd="3" destOrd="0" presId="urn:microsoft.com/office/officeart/2018/2/layout/IconVerticalSolidList"/>
    <dgm:cxn modelId="{862C3944-8324-0148-83A2-A98C74F51C13}" type="presParOf" srcId="{4119B6CA-9FBB-4E96-BB34-816A419256A0}" destId="{11A2D6A4-6665-4004-83F7-0E521D9F9C0A}" srcOrd="3" destOrd="0" presId="urn:microsoft.com/office/officeart/2018/2/layout/IconVerticalSolidList"/>
    <dgm:cxn modelId="{718D3F4E-D19E-3641-9835-76B43ACA3E4D}" type="presParOf" srcId="{4119B6CA-9FBB-4E96-BB34-816A419256A0}" destId="{D9B9AAC8-30E9-4AD6-9C0B-062AAA72D6FD}" srcOrd="4" destOrd="0" presId="urn:microsoft.com/office/officeart/2018/2/layout/IconVerticalSolidList"/>
    <dgm:cxn modelId="{24355D34-FF40-2B43-942A-A45CB024A1B7}" type="presParOf" srcId="{D9B9AAC8-30E9-4AD6-9C0B-062AAA72D6FD}" destId="{FC1A2975-996A-4148-BFAF-9526A00C67CC}" srcOrd="0" destOrd="0" presId="urn:microsoft.com/office/officeart/2018/2/layout/IconVerticalSolidList"/>
    <dgm:cxn modelId="{C12ED611-5C98-654A-802D-C0DA773A28CF}" type="presParOf" srcId="{D9B9AAC8-30E9-4AD6-9C0B-062AAA72D6FD}" destId="{2964A43B-B44D-4785-AAB8-75ECC4FACF30}" srcOrd="1" destOrd="0" presId="urn:microsoft.com/office/officeart/2018/2/layout/IconVerticalSolidList"/>
    <dgm:cxn modelId="{7D60A908-B473-B24C-BD78-F70404608721}" type="presParOf" srcId="{D9B9AAC8-30E9-4AD6-9C0B-062AAA72D6FD}" destId="{C113C209-77D6-4A72-B1F4-014BA0588DC4}" srcOrd="2" destOrd="0" presId="urn:microsoft.com/office/officeart/2018/2/layout/IconVerticalSolidList"/>
    <dgm:cxn modelId="{8B6A1111-30B9-CB40-ADB9-1B947BF5A3A5}" type="presParOf" srcId="{D9B9AAC8-30E9-4AD6-9C0B-062AAA72D6FD}" destId="{5E2B007A-3D33-4447-AAD1-3F36E4A28D90}" srcOrd="3" destOrd="0" presId="urn:microsoft.com/office/officeart/2018/2/layout/IconVerticalSolidList"/>
    <dgm:cxn modelId="{5A29390A-78CE-F447-8725-72DB4278E02A}" type="presParOf" srcId="{4119B6CA-9FBB-4E96-BB34-816A419256A0}" destId="{BB4904CA-18C4-4C28-B53E-94CA3B1267BF}" srcOrd="5" destOrd="0" presId="urn:microsoft.com/office/officeart/2018/2/layout/IconVerticalSolidList"/>
    <dgm:cxn modelId="{E1ABC9E9-E6E2-F84D-BDBA-63282BBD8A40}" type="presParOf" srcId="{4119B6CA-9FBB-4E96-BB34-816A419256A0}" destId="{9FBBA2FD-D2E4-4A20-BC21-A6F06465D72A}" srcOrd="6" destOrd="0" presId="urn:microsoft.com/office/officeart/2018/2/layout/IconVerticalSolidList"/>
    <dgm:cxn modelId="{E0B2852C-764E-1F4C-89C1-9B98C028282A}" type="presParOf" srcId="{9FBBA2FD-D2E4-4A20-BC21-A6F06465D72A}" destId="{248B0D9A-9449-444C-B89D-340F625B580A}" srcOrd="0" destOrd="0" presId="urn:microsoft.com/office/officeart/2018/2/layout/IconVerticalSolidList"/>
    <dgm:cxn modelId="{881CF615-6410-3D47-BCDD-47C7BBC6E389}" type="presParOf" srcId="{9FBBA2FD-D2E4-4A20-BC21-A6F06465D72A}" destId="{261D995F-382D-4051-8ED4-E29AF2BF4B0F}" srcOrd="1" destOrd="0" presId="urn:microsoft.com/office/officeart/2018/2/layout/IconVerticalSolidList"/>
    <dgm:cxn modelId="{B9B74A4D-93F9-CB48-A25C-B764DF820E13}" type="presParOf" srcId="{9FBBA2FD-D2E4-4A20-BC21-A6F06465D72A}" destId="{08A06057-1292-4DE6-8FCB-89A6978A48BD}" srcOrd="2" destOrd="0" presId="urn:microsoft.com/office/officeart/2018/2/layout/IconVerticalSolidList"/>
    <dgm:cxn modelId="{A427D5B1-0238-E843-8B37-56397F4BABA3}" type="presParOf" srcId="{9FBBA2FD-D2E4-4A20-BC21-A6F06465D72A}" destId="{A5445859-2F54-402A-BD42-58F60BCC72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C7A3DD-42D3-4793-8FAF-093753DAD9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F755BC-1E41-4B23-B850-8D4B81B0B3F2}">
      <dgm:prSet/>
      <dgm:spPr/>
      <dgm:t>
        <a:bodyPr/>
        <a:lstStyle/>
        <a:p>
          <a:r>
            <a:rPr lang="en-US" b="1" dirty="0"/>
            <a:t> </a:t>
          </a:r>
          <a:r>
            <a:rPr lang="en-US" b="1" dirty="0" err="1"/>
            <a:t>Ampliar</a:t>
          </a:r>
          <a:r>
            <a:rPr lang="en-US" b="1" dirty="0"/>
            <a:t> e </a:t>
          </a:r>
          <a:r>
            <a:rPr lang="en-US" b="1" dirty="0" err="1"/>
            <a:t>institucionalizar</a:t>
          </a:r>
          <a:r>
            <a:rPr lang="en-US" b="1" dirty="0"/>
            <a:t> Pinto </a:t>
          </a:r>
          <a:r>
            <a:rPr lang="en-US" b="1" dirty="0" err="1"/>
            <a:t>en</a:t>
          </a:r>
          <a:r>
            <a:rPr lang="en-US" b="1" dirty="0"/>
            <a:t> Verde</a:t>
          </a:r>
        </a:p>
      </dgm:t>
    </dgm:pt>
    <dgm:pt modelId="{2F52E167-C74B-4DBF-A3C3-D3FF4B8772FA}" type="parTrans" cxnId="{9E8C48A5-C792-4FB9-94BB-AFDF9BD51854}">
      <dgm:prSet/>
      <dgm:spPr/>
      <dgm:t>
        <a:bodyPr/>
        <a:lstStyle/>
        <a:p>
          <a:endParaRPr lang="en-US" b="1"/>
        </a:p>
      </dgm:t>
    </dgm:pt>
    <dgm:pt modelId="{1A31057C-F570-4CDC-9A24-94C054E32E3B}" type="sibTrans" cxnId="{9E8C48A5-C792-4FB9-94BB-AFDF9BD51854}">
      <dgm:prSet/>
      <dgm:spPr/>
      <dgm:t>
        <a:bodyPr/>
        <a:lstStyle/>
        <a:p>
          <a:endParaRPr lang="en-US" b="1"/>
        </a:p>
      </dgm:t>
    </dgm:pt>
    <dgm:pt modelId="{097224E0-1A27-424C-8D43-BCD3ED9740AB}">
      <dgm:prSet/>
      <dgm:spPr/>
      <dgm:t>
        <a:bodyPr/>
        <a:lstStyle/>
        <a:p>
          <a:r>
            <a:rPr lang="en-US" b="1" dirty="0" err="1"/>
            <a:t>Programas</a:t>
          </a:r>
          <a:r>
            <a:rPr lang="en-US" b="1" dirty="0"/>
            <a:t> de </a:t>
          </a:r>
          <a:r>
            <a:rPr lang="en-US" b="1" dirty="0" err="1"/>
            <a:t>naturaleza</a:t>
          </a:r>
          <a:r>
            <a:rPr lang="en-US" b="1" dirty="0"/>
            <a:t> </a:t>
          </a:r>
          <a:r>
            <a:rPr lang="en-US" b="1" dirty="0" err="1"/>
            <a:t>en</a:t>
          </a:r>
          <a:r>
            <a:rPr lang="en-US" b="1" dirty="0"/>
            <a:t> </a:t>
          </a:r>
          <a:r>
            <a:rPr lang="en-US" b="1" dirty="0" err="1"/>
            <a:t>escuelas</a:t>
          </a:r>
          <a:r>
            <a:rPr lang="en-US" b="1" dirty="0"/>
            <a:t> y comunidad</a:t>
          </a:r>
        </a:p>
      </dgm:t>
    </dgm:pt>
    <dgm:pt modelId="{44A4A664-49D6-4A45-AB03-764EA2C09EE8}" type="parTrans" cxnId="{6374EE44-6468-4AF7-893E-E2E3DBB5F69D}">
      <dgm:prSet/>
      <dgm:spPr/>
      <dgm:t>
        <a:bodyPr/>
        <a:lstStyle/>
        <a:p>
          <a:endParaRPr lang="en-US" b="1"/>
        </a:p>
      </dgm:t>
    </dgm:pt>
    <dgm:pt modelId="{F2533A23-4429-40D8-A6A3-B82AC3165E4A}" type="sibTrans" cxnId="{6374EE44-6468-4AF7-893E-E2E3DBB5F69D}">
      <dgm:prSet/>
      <dgm:spPr/>
      <dgm:t>
        <a:bodyPr/>
        <a:lstStyle/>
        <a:p>
          <a:endParaRPr lang="en-US" b="1"/>
        </a:p>
      </dgm:t>
    </dgm:pt>
    <dgm:pt modelId="{2B054CA4-70EF-4450-9B0F-E4CF07903293}">
      <dgm:prSet/>
      <dgm:spPr/>
      <dgm:t>
        <a:bodyPr/>
        <a:lstStyle/>
        <a:p>
          <a:r>
            <a:rPr lang="en-US" b="1" dirty="0" err="1"/>
            <a:t>Intervenciones</a:t>
          </a:r>
          <a:r>
            <a:rPr lang="en-US" b="1" dirty="0"/>
            <a:t> </a:t>
          </a:r>
          <a:r>
            <a:rPr lang="en-US" b="1" dirty="0" err="1"/>
            <a:t>dirigidas</a:t>
          </a:r>
          <a:r>
            <a:rPr lang="en-US" b="1" dirty="0"/>
            <a:t> a </a:t>
          </a:r>
          <a:r>
            <a:rPr lang="en-US" b="1" dirty="0" err="1"/>
            <a:t>adolescentes</a:t>
          </a:r>
          <a:r>
            <a:rPr lang="en-US" b="1" dirty="0"/>
            <a:t> y </a:t>
          </a:r>
          <a:r>
            <a:rPr lang="en-US" b="1" dirty="0" err="1"/>
            <a:t>mujeres</a:t>
          </a:r>
          <a:endParaRPr lang="en-US" b="1" dirty="0"/>
        </a:p>
      </dgm:t>
    </dgm:pt>
    <dgm:pt modelId="{CF2D0926-3D0A-444D-8129-6BAD0766E29C}" type="parTrans" cxnId="{84926A11-143B-4B90-8650-0D662E0742E4}">
      <dgm:prSet/>
      <dgm:spPr/>
      <dgm:t>
        <a:bodyPr/>
        <a:lstStyle/>
        <a:p>
          <a:endParaRPr lang="en-US" b="1"/>
        </a:p>
      </dgm:t>
    </dgm:pt>
    <dgm:pt modelId="{62BD90DA-7D3C-4102-8CB5-D514AD450DE1}" type="sibTrans" cxnId="{84926A11-143B-4B90-8650-0D662E0742E4}">
      <dgm:prSet/>
      <dgm:spPr/>
      <dgm:t>
        <a:bodyPr/>
        <a:lstStyle/>
        <a:p>
          <a:endParaRPr lang="en-US" b="1"/>
        </a:p>
      </dgm:t>
    </dgm:pt>
    <dgm:pt modelId="{EFC238A0-EB65-45C9-89EC-3F77E8631A92}">
      <dgm:prSet/>
      <dgm:spPr/>
      <dgm:t>
        <a:bodyPr/>
        <a:lstStyle/>
        <a:p>
          <a:r>
            <a:rPr lang="en-US" b="1" dirty="0" err="1"/>
            <a:t>Monitoreo</a:t>
          </a:r>
          <a:r>
            <a:rPr lang="en-US" b="1" dirty="0"/>
            <a:t> </a:t>
          </a:r>
          <a:r>
            <a:rPr lang="en-US" b="1" dirty="0" err="1"/>
            <a:t>anual</a:t>
          </a:r>
          <a:r>
            <a:rPr lang="en-US" b="1" dirty="0"/>
            <a:t> de CVRS y </a:t>
          </a:r>
          <a:r>
            <a:rPr lang="en-US" b="1" dirty="0" err="1"/>
            <a:t>conexión</a:t>
          </a:r>
          <a:r>
            <a:rPr lang="en-US" b="1" dirty="0"/>
            <a:t> con </a:t>
          </a:r>
          <a:r>
            <a:rPr lang="en-US" b="1" dirty="0" err="1"/>
            <a:t>naturaleza</a:t>
          </a:r>
          <a:endParaRPr lang="en-US" b="1" dirty="0"/>
        </a:p>
      </dgm:t>
    </dgm:pt>
    <dgm:pt modelId="{0D14B6AA-A309-4AA3-8319-F84DDD31A556}" type="parTrans" cxnId="{6CBFCE18-232A-46CD-92D3-D4E8532EAF0E}">
      <dgm:prSet/>
      <dgm:spPr/>
      <dgm:t>
        <a:bodyPr/>
        <a:lstStyle/>
        <a:p>
          <a:endParaRPr lang="en-US" b="1"/>
        </a:p>
      </dgm:t>
    </dgm:pt>
    <dgm:pt modelId="{C672021B-D341-45AF-8F34-FA7CBC821299}" type="sibTrans" cxnId="{6CBFCE18-232A-46CD-92D3-D4E8532EAF0E}">
      <dgm:prSet/>
      <dgm:spPr/>
      <dgm:t>
        <a:bodyPr/>
        <a:lstStyle/>
        <a:p>
          <a:endParaRPr lang="en-US" b="1"/>
        </a:p>
      </dgm:t>
    </dgm:pt>
    <dgm:pt modelId="{D6B178D4-622F-864B-8925-72A392CE7FCB}" type="pres">
      <dgm:prSet presAssocID="{18C7A3DD-42D3-4793-8FAF-093753DAD96D}" presName="vert0" presStyleCnt="0">
        <dgm:presLayoutVars>
          <dgm:dir/>
          <dgm:animOne val="branch"/>
          <dgm:animLvl val="lvl"/>
        </dgm:presLayoutVars>
      </dgm:prSet>
      <dgm:spPr/>
    </dgm:pt>
    <dgm:pt modelId="{15A0D3ED-C9F6-454A-9A6C-4FBDF75E2CE0}" type="pres">
      <dgm:prSet presAssocID="{7DF755BC-1E41-4B23-B850-8D4B81B0B3F2}" presName="thickLine" presStyleLbl="alignNode1" presStyleIdx="0" presStyleCnt="4"/>
      <dgm:spPr/>
    </dgm:pt>
    <dgm:pt modelId="{16FA1630-C07E-BC4B-AB4A-331A0B562611}" type="pres">
      <dgm:prSet presAssocID="{7DF755BC-1E41-4B23-B850-8D4B81B0B3F2}" presName="horz1" presStyleCnt="0"/>
      <dgm:spPr/>
    </dgm:pt>
    <dgm:pt modelId="{307A9BF3-0C71-B54F-949D-9484237EFF00}" type="pres">
      <dgm:prSet presAssocID="{7DF755BC-1E41-4B23-B850-8D4B81B0B3F2}" presName="tx1" presStyleLbl="revTx" presStyleIdx="0" presStyleCnt="4"/>
      <dgm:spPr/>
    </dgm:pt>
    <dgm:pt modelId="{2BDFE457-EA87-7146-B186-B2CBFDB7FAE4}" type="pres">
      <dgm:prSet presAssocID="{7DF755BC-1E41-4B23-B850-8D4B81B0B3F2}" presName="vert1" presStyleCnt="0"/>
      <dgm:spPr/>
    </dgm:pt>
    <dgm:pt modelId="{1EB64502-4058-4248-9669-75703BA1DF52}" type="pres">
      <dgm:prSet presAssocID="{097224E0-1A27-424C-8D43-BCD3ED9740AB}" presName="thickLine" presStyleLbl="alignNode1" presStyleIdx="1" presStyleCnt="4"/>
      <dgm:spPr/>
    </dgm:pt>
    <dgm:pt modelId="{B4D1AFC6-638D-5B43-AC27-84317E1FCEBF}" type="pres">
      <dgm:prSet presAssocID="{097224E0-1A27-424C-8D43-BCD3ED9740AB}" presName="horz1" presStyleCnt="0"/>
      <dgm:spPr/>
    </dgm:pt>
    <dgm:pt modelId="{66BF8C82-8EB7-4846-8B3F-42238FD3BF9F}" type="pres">
      <dgm:prSet presAssocID="{097224E0-1A27-424C-8D43-BCD3ED9740AB}" presName="tx1" presStyleLbl="revTx" presStyleIdx="1" presStyleCnt="4"/>
      <dgm:spPr/>
    </dgm:pt>
    <dgm:pt modelId="{EA9271DC-2221-EB44-A073-BC73C6333C0D}" type="pres">
      <dgm:prSet presAssocID="{097224E0-1A27-424C-8D43-BCD3ED9740AB}" presName="vert1" presStyleCnt="0"/>
      <dgm:spPr/>
    </dgm:pt>
    <dgm:pt modelId="{2264C42B-0B12-124C-B96E-80DD1FA8BD34}" type="pres">
      <dgm:prSet presAssocID="{2B054CA4-70EF-4450-9B0F-E4CF07903293}" presName="thickLine" presStyleLbl="alignNode1" presStyleIdx="2" presStyleCnt="4"/>
      <dgm:spPr/>
    </dgm:pt>
    <dgm:pt modelId="{BC2086E3-2DBE-9440-AE1E-FBB2B12FDCF6}" type="pres">
      <dgm:prSet presAssocID="{2B054CA4-70EF-4450-9B0F-E4CF07903293}" presName="horz1" presStyleCnt="0"/>
      <dgm:spPr/>
    </dgm:pt>
    <dgm:pt modelId="{FD4C6B35-6335-DE47-9D0A-D5882A65E4F2}" type="pres">
      <dgm:prSet presAssocID="{2B054CA4-70EF-4450-9B0F-E4CF07903293}" presName="tx1" presStyleLbl="revTx" presStyleIdx="2" presStyleCnt="4"/>
      <dgm:spPr/>
    </dgm:pt>
    <dgm:pt modelId="{5CD8EC63-CAD4-8246-8E2E-CF83864F045A}" type="pres">
      <dgm:prSet presAssocID="{2B054CA4-70EF-4450-9B0F-E4CF07903293}" presName="vert1" presStyleCnt="0"/>
      <dgm:spPr/>
    </dgm:pt>
    <dgm:pt modelId="{16D018D7-B099-AC4C-9704-942836754600}" type="pres">
      <dgm:prSet presAssocID="{EFC238A0-EB65-45C9-89EC-3F77E8631A92}" presName="thickLine" presStyleLbl="alignNode1" presStyleIdx="3" presStyleCnt="4"/>
      <dgm:spPr/>
    </dgm:pt>
    <dgm:pt modelId="{CB422E96-D3D1-D041-BE1E-A3E52CDD98F9}" type="pres">
      <dgm:prSet presAssocID="{EFC238A0-EB65-45C9-89EC-3F77E8631A92}" presName="horz1" presStyleCnt="0"/>
      <dgm:spPr/>
    </dgm:pt>
    <dgm:pt modelId="{B2B2D603-526B-EC4A-9A06-CFD81A813D21}" type="pres">
      <dgm:prSet presAssocID="{EFC238A0-EB65-45C9-89EC-3F77E8631A92}" presName="tx1" presStyleLbl="revTx" presStyleIdx="3" presStyleCnt="4"/>
      <dgm:spPr/>
    </dgm:pt>
    <dgm:pt modelId="{A853D34A-1DDE-4342-9658-79D65E5E8A66}" type="pres">
      <dgm:prSet presAssocID="{EFC238A0-EB65-45C9-89EC-3F77E8631A92}" presName="vert1" presStyleCnt="0"/>
      <dgm:spPr/>
    </dgm:pt>
  </dgm:ptLst>
  <dgm:cxnLst>
    <dgm:cxn modelId="{84926A11-143B-4B90-8650-0D662E0742E4}" srcId="{18C7A3DD-42D3-4793-8FAF-093753DAD96D}" destId="{2B054CA4-70EF-4450-9B0F-E4CF07903293}" srcOrd="2" destOrd="0" parTransId="{CF2D0926-3D0A-444D-8129-6BAD0766E29C}" sibTransId="{62BD90DA-7D3C-4102-8CB5-D514AD450DE1}"/>
    <dgm:cxn modelId="{14779914-F0C6-2441-B3E3-DD7921DD04F8}" type="presOf" srcId="{2B054CA4-70EF-4450-9B0F-E4CF07903293}" destId="{FD4C6B35-6335-DE47-9D0A-D5882A65E4F2}" srcOrd="0" destOrd="0" presId="urn:microsoft.com/office/officeart/2008/layout/LinedList"/>
    <dgm:cxn modelId="{C4BF2C15-D05B-0E49-B9F3-C75FAB8DE2D4}" type="presOf" srcId="{18C7A3DD-42D3-4793-8FAF-093753DAD96D}" destId="{D6B178D4-622F-864B-8925-72A392CE7FCB}" srcOrd="0" destOrd="0" presId="urn:microsoft.com/office/officeart/2008/layout/LinedList"/>
    <dgm:cxn modelId="{6CBFCE18-232A-46CD-92D3-D4E8532EAF0E}" srcId="{18C7A3DD-42D3-4793-8FAF-093753DAD96D}" destId="{EFC238A0-EB65-45C9-89EC-3F77E8631A92}" srcOrd="3" destOrd="0" parTransId="{0D14B6AA-A309-4AA3-8319-F84DDD31A556}" sibTransId="{C672021B-D341-45AF-8F34-FA7CBC821299}"/>
    <dgm:cxn modelId="{6374EE44-6468-4AF7-893E-E2E3DBB5F69D}" srcId="{18C7A3DD-42D3-4793-8FAF-093753DAD96D}" destId="{097224E0-1A27-424C-8D43-BCD3ED9740AB}" srcOrd="1" destOrd="0" parTransId="{44A4A664-49D6-4A45-AB03-764EA2C09EE8}" sibTransId="{F2533A23-4429-40D8-A6A3-B82AC3165E4A}"/>
    <dgm:cxn modelId="{5C1A815C-0016-B643-949E-F0D4834E41C4}" type="presOf" srcId="{EFC238A0-EB65-45C9-89EC-3F77E8631A92}" destId="{B2B2D603-526B-EC4A-9A06-CFD81A813D21}" srcOrd="0" destOrd="0" presId="urn:microsoft.com/office/officeart/2008/layout/LinedList"/>
    <dgm:cxn modelId="{C9A88661-A8A9-0F46-B636-D93987A07F83}" type="presOf" srcId="{097224E0-1A27-424C-8D43-BCD3ED9740AB}" destId="{66BF8C82-8EB7-4846-8B3F-42238FD3BF9F}" srcOrd="0" destOrd="0" presId="urn:microsoft.com/office/officeart/2008/layout/LinedList"/>
    <dgm:cxn modelId="{E4A21D93-CC22-4F4C-BBF7-4EA2140CEB97}" type="presOf" srcId="{7DF755BC-1E41-4B23-B850-8D4B81B0B3F2}" destId="{307A9BF3-0C71-B54F-949D-9484237EFF00}" srcOrd="0" destOrd="0" presId="urn:microsoft.com/office/officeart/2008/layout/LinedList"/>
    <dgm:cxn modelId="{9E8C48A5-C792-4FB9-94BB-AFDF9BD51854}" srcId="{18C7A3DD-42D3-4793-8FAF-093753DAD96D}" destId="{7DF755BC-1E41-4B23-B850-8D4B81B0B3F2}" srcOrd="0" destOrd="0" parTransId="{2F52E167-C74B-4DBF-A3C3-D3FF4B8772FA}" sibTransId="{1A31057C-F570-4CDC-9A24-94C054E32E3B}"/>
    <dgm:cxn modelId="{7E45559B-323A-D44A-8451-B5BA213FA8E5}" type="presParOf" srcId="{D6B178D4-622F-864B-8925-72A392CE7FCB}" destId="{15A0D3ED-C9F6-454A-9A6C-4FBDF75E2CE0}" srcOrd="0" destOrd="0" presId="urn:microsoft.com/office/officeart/2008/layout/LinedList"/>
    <dgm:cxn modelId="{CA943439-F231-3843-A40C-BFEB42320FF6}" type="presParOf" srcId="{D6B178D4-622F-864B-8925-72A392CE7FCB}" destId="{16FA1630-C07E-BC4B-AB4A-331A0B562611}" srcOrd="1" destOrd="0" presId="urn:microsoft.com/office/officeart/2008/layout/LinedList"/>
    <dgm:cxn modelId="{D5E24EB7-10E2-FB4C-803D-CC6C449A0ED3}" type="presParOf" srcId="{16FA1630-C07E-BC4B-AB4A-331A0B562611}" destId="{307A9BF3-0C71-B54F-949D-9484237EFF00}" srcOrd="0" destOrd="0" presId="urn:microsoft.com/office/officeart/2008/layout/LinedList"/>
    <dgm:cxn modelId="{F1EC1EC2-2FA2-C640-8B19-8CE70D0C55BC}" type="presParOf" srcId="{16FA1630-C07E-BC4B-AB4A-331A0B562611}" destId="{2BDFE457-EA87-7146-B186-B2CBFDB7FAE4}" srcOrd="1" destOrd="0" presId="urn:microsoft.com/office/officeart/2008/layout/LinedList"/>
    <dgm:cxn modelId="{9E853A07-4641-5C4B-8B69-6086503F8795}" type="presParOf" srcId="{D6B178D4-622F-864B-8925-72A392CE7FCB}" destId="{1EB64502-4058-4248-9669-75703BA1DF52}" srcOrd="2" destOrd="0" presId="urn:microsoft.com/office/officeart/2008/layout/LinedList"/>
    <dgm:cxn modelId="{CD1226BE-42E4-714F-9689-09A066C94131}" type="presParOf" srcId="{D6B178D4-622F-864B-8925-72A392CE7FCB}" destId="{B4D1AFC6-638D-5B43-AC27-84317E1FCEBF}" srcOrd="3" destOrd="0" presId="urn:microsoft.com/office/officeart/2008/layout/LinedList"/>
    <dgm:cxn modelId="{B7148038-EDD8-9946-9A37-4CC2507515E3}" type="presParOf" srcId="{B4D1AFC6-638D-5B43-AC27-84317E1FCEBF}" destId="{66BF8C82-8EB7-4846-8B3F-42238FD3BF9F}" srcOrd="0" destOrd="0" presId="urn:microsoft.com/office/officeart/2008/layout/LinedList"/>
    <dgm:cxn modelId="{2884099F-49DC-2943-8CAD-C63825BACDEE}" type="presParOf" srcId="{B4D1AFC6-638D-5B43-AC27-84317E1FCEBF}" destId="{EA9271DC-2221-EB44-A073-BC73C6333C0D}" srcOrd="1" destOrd="0" presId="urn:microsoft.com/office/officeart/2008/layout/LinedList"/>
    <dgm:cxn modelId="{65286A68-3BC7-314C-B7DC-5759A25718D9}" type="presParOf" srcId="{D6B178D4-622F-864B-8925-72A392CE7FCB}" destId="{2264C42B-0B12-124C-B96E-80DD1FA8BD34}" srcOrd="4" destOrd="0" presId="urn:microsoft.com/office/officeart/2008/layout/LinedList"/>
    <dgm:cxn modelId="{0F9C1110-7438-5E4A-86E3-9354EC815842}" type="presParOf" srcId="{D6B178D4-622F-864B-8925-72A392CE7FCB}" destId="{BC2086E3-2DBE-9440-AE1E-FBB2B12FDCF6}" srcOrd="5" destOrd="0" presId="urn:microsoft.com/office/officeart/2008/layout/LinedList"/>
    <dgm:cxn modelId="{0D6CDAD1-A4F0-FF4A-88BD-8B8C0723C570}" type="presParOf" srcId="{BC2086E3-2DBE-9440-AE1E-FBB2B12FDCF6}" destId="{FD4C6B35-6335-DE47-9D0A-D5882A65E4F2}" srcOrd="0" destOrd="0" presId="urn:microsoft.com/office/officeart/2008/layout/LinedList"/>
    <dgm:cxn modelId="{E69E8327-E933-3E4B-AA4D-6D60366E1668}" type="presParOf" srcId="{BC2086E3-2DBE-9440-AE1E-FBB2B12FDCF6}" destId="{5CD8EC63-CAD4-8246-8E2E-CF83864F045A}" srcOrd="1" destOrd="0" presId="urn:microsoft.com/office/officeart/2008/layout/LinedList"/>
    <dgm:cxn modelId="{AEF9AA4E-BB05-294C-B561-9074F96B2F42}" type="presParOf" srcId="{D6B178D4-622F-864B-8925-72A392CE7FCB}" destId="{16D018D7-B099-AC4C-9704-942836754600}" srcOrd="6" destOrd="0" presId="urn:microsoft.com/office/officeart/2008/layout/LinedList"/>
    <dgm:cxn modelId="{709723D3-B436-9349-BD99-FBECECD655B8}" type="presParOf" srcId="{D6B178D4-622F-864B-8925-72A392CE7FCB}" destId="{CB422E96-D3D1-D041-BE1E-A3E52CDD98F9}" srcOrd="7" destOrd="0" presId="urn:microsoft.com/office/officeart/2008/layout/LinedList"/>
    <dgm:cxn modelId="{498117FD-BC4C-4E46-B8DA-2AE649DFC85B}" type="presParOf" srcId="{CB422E96-D3D1-D041-BE1E-A3E52CDD98F9}" destId="{B2B2D603-526B-EC4A-9A06-CFD81A813D21}" srcOrd="0" destOrd="0" presId="urn:microsoft.com/office/officeart/2008/layout/LinedList"/>
    <dgm:cxn modelId="{95E9EFCD-FC57-014C-BC59-5E5FFE91BAE9}" type="presParOf" srcId="{CB422E96-D3D1-D041-BE1E-A3E52CDD98F9}" destId="{A853D34A-1DDE-4342-9658-79D65E5E8A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C7A3DD-42D3-4793-8FAF-093753DAD9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F755BC-1E41-4B23-B850-8D4B81B0B3F2}">
      <dgm:prSet/>
      <dgm:spPr/>
      <dgm:t>
        <a:bodyPr/>
        <a:lstStyle/>
        <a:p>
          <a:r>
            <a:rPr lang="en-US" b="1" dirty="0"/>
            <a:t> </a:t>
          </a:r>
          <a:r>
            <a:rPr lang="es-ES" b="1" dirty="0"/>
            <a:t>Priorizar la salud mental y la vitalidad como eje central de las intervenciones urbanas</a:t>
          </a:r>
          <a:endParaRPr lang="en-US" b="1" dirty="0"/>
        </a:p>
      </dgm:t>
    </dgm:pt>
    <dgm:pt modelId="{2F52E167-C74B-4DBF-A3C3-D3FF4B8772FA}" type="parTrans" cxnId="{9E8C48A5-C792-4FB9-94BB-AFDF9BD51854}">
      <dgm:prSet/>
      <dgm:spPr/>
      <dgm:t>
        <a:bodyPr/>
        <a:lstStyle/>
        <a:p>
          <a:endParaRPr lang="en-US" b="1"/>
        </a:p>
      </dgm:t>
    </dgm:pt>
    <dgm:pt modelId="{1A31057C-F570-4CDC-9A24-94C054E32E3B}" type="sibTrans" cxnId="{9E8C48A5-C792-4FB9-94BB-AFDF9BD51854}">
      <dgm:prSet/>
      <dgm:spPr/>
      <dgm:t>
        <a:bodyPr/>
        <a:lstStyle/>
        <a:p>
          <a:endParaRPr lang="en-US" b="1"/>
        </a:p>
      </dgm:t>
    </dgm:pt>
    <dgm:pt modelId="{097224E0-1A27-424C-8D43-BCD3ED9740AB}">
      <dgm:prSet/>
      <dgm:spPr/>
      <dgm:t>
        <a:bodyPr/>
        <a:lstStyle/>
        <a:p>
          <a:r>
            <a:rPr lang="es-ES" b="1" dirty="0"/>
            <a:t>Reequilibrar la inequidad territorial y de género en el acceso a naturaleza</a:t>
          </a:r>
          <a:endParaRPr lang="en-US" b="1" dirty="0"/>
        </a:p>
      </dgm:t>
    </dgm:pt>
    <dgm:pt modelId="{44A4A664-49D6-4A45-AB03-764EA2C09EE8}" type="parTrans" cxnId="{6374EE44-6468-4AF7-893E-E2E3DBB5F69D}">
      <dgm:prSet/>
      <dgm:spPr/>
      <dgm:t>
        <a:bodyPr/>
        <a:lstStyle/>
        <a:p>
          <a:endParaRPr lang="en-US" b="1"/>
        </a:p>
      </dgm:t>
    </dgm:pt>
    <dgm:pt modelId="{F2533A23-4429-40D8-A6A3-B82AC3165E4A}" type="sibTrans" cxnId="{6374EE44-6468-4AF7-893E-E2E3DBB5F69D}">
      <dgm:prSet/>
      <dgm:spPr/>
      <dgm:t>
        <a:bodyPr/>
        <a:lstStyle/>
        <a:p>
          <a:endParaRPr lang="en-US" b="1"/>
        </a:p>
      </dgm:t>
    </dgm:pt>
    <dgm:pt modelId="{2B054CA4-70EF-4450-9B0F-E4CF07903293}">
      <dgm:prSet/>
      <dgm:spPr/>
      <dgm:t>
        <a:bodyPr/>
        <a:lstStyle/>
        <a:p>
          <a:r>
            <a:rPr lang="es-ES" b="1" dirty="0"/>
            <a:t>Fortalecer programas de naturaleza como intervención urbana de salud pública</a:t>
          </a:r>
          <a:endParaRPr lang="en-US" b="1" dirty="0"/>
        </a:p>
      </dgm:t>
    </dgm:pt>
    <dgm:pt modelId="{CF2D0926-3D0A-444D-8129-6BAD0766E29C}" type="parTrans" cxnId="{84926A11-143B-4B90-8650-0D662E0742E4}">
      <dgm:prSet/>
      <dgm:spPr/>
      <dgm:t>
        <a:bodyPr/>
        <a:lstStyle/>
        <a:p>
          <a:endParaRPr lang="en-US" b="1"/>
        </a:p>
      </dgm:t>
    </dgm:pt>
    <dgm:pt modelId="{62BD90DA-7D3C-4102-8CB5-D514AD450DE1}" type="sibTrans" cxnId="{84926A11-143B-4B90-8650-0D662E0742E4}">
      <dgm:prSet/>
      <dgm:spPr/>
      <dgm:t>
        <a:bodyPr/>
        <a:lstStyle/>
        <a:p>
          <a:endParaRPr lang="en-US" b="1"/>
        </a:p>
      </dgm:t>
    </dgm:pt>
    <dgm:pt modelId="{EFC238A0-EB65-45C9-89EC-3F77E8631A92}">
      <dgm:prSet/>
      <dgm:spPr/>
      <dgm:t>
        <a:bodyPr/>
        <a:lstStyle/>
        <a:p>
          <a:r>
            <a:rPr lang="es-ES" b="1" dirty="0"/>
            <a:t>Incorporar la perspectiva transgeneracional: intervenir hoy cambia el mañana</a:t>
          </a:r>
          <a:endParaRPr lang="en-US" b="1" dirty="0"/>
        </a:p>
      </dgm:t>
    </dgm:pt>
    <dgm:pt modelId="{0D14B6AA-A309-4AA3-8319-F84DDD31A556}" type="parTrans" cxnId="{6CBFCE18-232A-46CD-92D3-D4E8532EAF0E}">
      <dgm:prSet/>
      <dgm:spPr/>
      <dgm:t>
        <a:bodyPr/>
        <a:lstStyle/>
        <a:p>
          <a:endParaRPr lang="en-US" b="1"/>
        </a:p>
      </dgm:t>
    </dgm:pt>
    <dgm:pt modelId="{C672021B-D341-45AF-8F34-FA7CBC821299}" type="sibTrans" cxnId="{6CBFCE18-232A-46CD-92D3-D4E8532EAF0E}">
      <dgm:prSet/>
      <dgm:spPr/>
      <dgm:t>
        <a:bodyPr/>
        <a:lstStyle/>
        <a:p>
          <a:endParaRPr lang="en-US" b="1"/>
        </a:p>
      </dgm:t>
    </dgm:pt>
    <dgm:pt modelId="{FCB58C27-89C9-AC40-81A2-BBA41CA78C2A}">
      <dgm:prSet/>
      <dgm:spPr/>
      <dgm:t>
        <a:bodyPr/>
        <a:lstStyle/>
        <a:p>
          <a:r>
            <a:rPr lang="es-ES" b="1" dirty="0"/>
            <a:t>Activar la ciudad como un ecosistema de bienestar</a:t>
          </a:r>
          <a:endParaRPr lang="en-US" b="1" dirty="0"/>
        </a:p>
      </dgm:t>
    </dgm:pt>
    <dgm:pt modelId="{EEE8AF83-7EC2-0840-ABC0-0A97848CC627}" type="parTrans" cxnId="{D883E09F-D4AC-944A-A164-B776DC7E9417}">
      <dgm:prSet/>
      <dgm:spPr/>
      <dgm:t>
        <a:bodyPr/>
        <a:lstStyle/>
        <a:p>
          <a:endParaRPr lang="es-ES"/>
        </a:p>
      </dgm:t>
    </dgm:pt>
    <dgm:pt modelId="{A17F541A-1EFA-C042-9606-F131AC6A8C6D}" type="sibTrans" cxnId="{D883E09F-D4AC-944A-A164-B776DC7E9417}">
      <dgm:prSet/>
      <dgm:spPr/>
      <dgm:t>
        <a:bodyPr/>
        <a:lstStyle/>
        <a:p>
          <a:endParaRPr lang="es-ES"/>
        </a:p>
      </dgm:t>
    </dgm:pt>
    <dgm:pt modelId="{37FC00B8-933D-9A4C-A5B1-F9E6F82242F8}">
      <dgm:prSet/>
      <dgm:spPr/>
      <dgm:t>
        <a:bodyPr/>
        <a:lstStyle/>
        <a:p>
          <a:r>
            <a:rPr lang="es-ES" b="1" dirty="0"/>
            <a:t>Evaluación continua y sistemas de datos integrados</a:t>
          </a:r>
          <a:endParaRPr lang="en-US" b="1" dirty="0"/>
        </a:p>
      </dgm:t>
    </dgm:pt>
    <dgm:pt modelId="{B6E26CB6-09D0-2C4B-9AFB-7A0352719F88}" type="parTrans" cxnId="{71880BFF-5BBE-EC42-9A0B-0DCC31642835}">
      <dgm:prSet/>
      <dgm:spPr/>
      <dgm:t>
        <a:bodyPr/>
        <a:lstStyle/>
        <a:p>
          <a:endParaRPr lang="es-ES"/>
        </a:p>
      </dgm:t>
    </dgm:pt>
    <dgm:pt modelId="{75CE19AB-18B7-CF4E-9FD6-11CCF65C803B}" type="sibTrans" cxnId="{71880BFF-5BBE-EC42-9A0B-0DCC31642835}">
      <dgm:prSet/>
      <dgm:spPr/>
      <dgm:t>
        <a:bodyPr/>
        <a:lstStyle/>
        <a:p>
          <a:endParaRPr lang="es-ES"/>
        </a:p>
      </dgm:t>
    </dgm:pt>
    <dgm:pt modelId="{05D72383-7707-CD4B-93E3-18F3029D1B8D}">
      <dgm:prSet/>
      <dgm:spPr/>
      <dgm:t>
        <a:bodyPr/>
        <a:lstStyle/>
        <a:p>
          <a:r>
            <a:rPr lang="es-ES" b="1"/>
            <a:t>Reforzar la comunicación: construir “cultura de naturaleza”</a:t>
          </a:r>
          <a:endParaRPr lang="en-US" b="1" dirty="0"/>
        </a:p>
      </dgm:t>
    </dgm:pt>
    <dgm:pt modelId="{4272A09D-8F30-754E-99C9-9D5B4131C591}" type="parTrans" cxnId="{C10B0A80-C3BD-6948-821B-D19076F46371}">
      <dgm:prSet/>
      <dgm:spPr/>
      <dgm:t>
        <a:bodyPr/>
        <a:lstStyle/>
        <a:p>
          <a:endParaRPr lang="es-ES"/>
        </a:p>
      </dgm:t>
    </dgm:pt>
    <dgm:pt modelId="{EF63D582-580D-8944-9D66-6E2C87838930}" type="sibTrans" cxnId="{C10B0A80-C3BD-6948-821B-D19076F46371}">
      <dgm:prSet/>
      <dgm:spPr/>
      <dgm:t>
        <a:bodyPr/>
        <a:lstStyle/>
        <a:p>
          <a:endParaRPr lang="es-ES"/>
        </a:p>
      </dgm:t>
    </dgm:pt>
    <dgm:pt modelId="{D6B178D4-622F-864B-8925-72A392CE7FCB}" type="pres">
      <dgm:prSet presAssocID="{18C7A3DD-42D3-4793-8FAF-093753DAD96D}" presName="vert0" presStyleCnt="0">
        <dgm:presLayoutVars>
          <dgm:dir/>
          <dgm:animOne val="branch"/>
          <dgm:animLvl val="lvl"/>
        </dgm:presLayoutVars>
      </dgm:prSet>
      <dgm:spPr/>
    </dgm:pt>
    <dgm:pt modelId="{15A0D3ED-C9F6-454A-9A6C-4FBDF75E2CE0}" type="pres">
      <dgm:prSet presAssocID="{7DF755BC-1E41-4B23-B850-8D4B81B0B3F2}" presName="thickLine" presStyleLbl="alignNode1" presStyleIdx="0" presStyleCnt="7"/>
      <dgm:spPr/>
    </dgm:pt>
    <dgm:pt modelId="{16FA1630-C07E-BC4B-AB4A-331A0B562611}" type="pres">
      <dgm:prSet presAssocID="{7DF755BC-1E41-4B23-B850-8D4B81B0B3F2}" presName="horz1" presStyleCnt="0"/>
      <dgm:spPr/>
    </dgm:pt>
    <dgm:pt modelId="{307A9BF3-0C71-B54F-949D-9484237EFF00}" type="pres">
      <dgm:prSet presAssocID="{7DF755BC-1E41-4B23-B850-8D4B81B0B3F2}" presName="tx1" presStyleLbl="revTx" presStyleIdx="0" presStyleCnt="7"/>
      <dgm:spPr/>
    </dgm:pt>
    <dgm:pt modelId="{2BDFE457-EA87-7146-B186-B2CBFDB7FAE4}" type="pres">
      <dgm:prSet presAssocID="{7DF755BC-1E41-4B23-B850-8D4B81B0B3F2}" presName="vert1" presStyleCnt="0"/>
      <dgm:spPr/>
    </dgm:pt>
    <dgm:pt modelId="{1EB64502-4058-4248-9669-75703BA1DF52}" type="pres">
      <dgm:prSet presAssocID="{097224E0-1A27-424C-8D43-BCD3ED9740AB}" presName="thickLine" presStyleLbl="alignNode1" presStyleIdx="1" presStyleCnt="7"/>
      <dgm:spPr/>
    </dgm:pt>
    <dgm:pt modelId="{B4D1AFC6-638D-5B43-AC27-84317E1FCEBF}" type="pres">
      <dgm:prSet presAssocID="{097224E0-1A27-424C-8D43-BCD3ED9740AB}" presName="horz1" presStyleCnt="0"/>
      <dgm:spPr/>
    </dgm:pt>
    <dgm:pt modelId="{66BF8C82-8EB7-4846-8B3F-42238FD3BF9F}" type="pres">
      <dgm:prSet presAssocID="{097224E0-1A27-424C-8D43-BCD3ED9740AB}" presName="tx1" presStyleLbl="revTx" presStyleIdx="1" presStyleCnt="7"/>
      <dgm:spPr/>
    </dgm:pt>
    <dgm:pt modelId="{EA9271DC-2221-EB44-A073-BC73C6333C0D}" type="pres">
      <dgm:prSet presAssocID="{097224E0-1A27-424C-8D43-BCD3ED9740AB}" presName="vert1" presStyleCnt="0"/>
      <dgm:spPr/>
    </dgm:pt>
    <dgm:pt modelId="{2264C42B-0B12-124C-B96E-80DD1FA8BD34}" type="pres">
      <dgm:prSet presAssocID="{2B054CA4-70EF-4450-9B0F-E4CF07903293}" presName="thickLine" presStyleLbl="alignNode1" presStyleIdx="2" presStyleCnt="7"/>
      <dgm:spPr/>
    </dgm:pt>
    <dgm:pt modelId="{BC2086E3-2DBE-9440-AE1E-FBB2B12FDCF6}" type="pres">
      <dgm:prSet presAssocID="{2B054CA4-70EF-4450-9B0F-E4CF07903293}" presName="horz1" presStyleCnt="0"/>
      <dgm:spPr/>
    </dgm:pt>
    <dgm:pt modelId="{FD4C6B35-6335-DE47-9D0A-D5882A65E4F2}" type="pres">
      <dgm:prSet presAssocID="{2B054CA4-70EF-4450-9B0F-E4CF07903293}" presName="tx1" presStyleLbl="revTx" presStyleIdx="2" presStyleCnt="7"/>
      <dgm:spPr/>
    </dgm:pt>
    <dgm:pt modelId="{5CD8EC63-CAD4-8246-8E2E-CF83864F045A}" type="pres">
      <dgm:prSet presAssocID="{2B054CA4-70EF-4450-9B0F-E4CF07903293}" presName="vert1" presStyleCnt="0"/>
      <dgm:spPr/>
    </dgm:pt>
    <dgm:pt modelId="{16D018D7-B099-AC4C-9704-942836754600}" type="pres">
      <dgm:prSet presAssocID="{EFC238A0-EB65-45C9-89EC-3F77E8631A92}" presName="thickLine" presStyleLbl="alignNode1" presStyleIdx="3" presStyleCnt="7"/>
      <dgm:spPr/>
    </dgm:pt>
    <dgm:pt modelId="{CB422E96-D3D1-D041-BE1E-A3E52CDD98F9}" type="pres">
      <dgm:prSet presAssocID="{EFC238A0-EB65-45C9-89EC-3F77E8631A92}" presName="horz1" presStyleCnt="0"/>
      <dgm:spPr/>
    </dgm:pt>
    <dgm:pt modelId="{B2B2D603-526B-EC4A-9A06-CFD81A813D21}" type="pres">
      <dgm:prSet presAssocID="{EFC238A0-EB65-45C9-89EC-3F77E8631A92}" presName="tx1" presStyleLbl="revTx" presStyleIdx="3" presStyleCnt="7"/>
      <dgm:spPr/>
    </dgm:pt>
    <dgm:pt modelId="{A853D34A-1DDE-4342-9658-79D65E5E8A66}" type="pres">
      <dgm:prSet presAssocID="{EFC238A0-EB65-45C9-89EC-3F77E8631A92}" presName="vert1" presStyleCnt="0"/>
      <dgm:spPr/>
    </dgm:pt>
    <dgm:pt modelId="{5FA1E244-3956-C841-91DE-9E6872B75A04}" type="pres">
      <dgm:prSet presAssocID="{FCB58C27-89C9-AC40-81A2-BBA41CA78C2A}" presName="thickLine" presStyleLbl="alignNode1" presStyleIdx="4" presStyleCnt="7"/>
      <dgm:spPr/>
    </dgm:pt>
    <dgm:pt modelId="{746B9EFC-6E8F-1E40-B17C-759C48882153}" type="pres">
      <dgm:prSet presAssocID="{FCB58C27-89C9-AC40-81A2-BBA41CA78C2A}" presName="horz1" presStyleCnt="0"/>
      <dgm:spPr/>
    </dgm:pt>
    <dgm:pt modelId="{2E189C1C-1F2D-F14E-9DEB-2DF1EA6586CB}" type="pres">
      <dgm:prSet presAssocID="{FCB58C27-89C9-AC40-81A2-BBA41CA78C2A}" presName="tx1" presStyleLbl="revTx" presStyleIdx="4" presStyleCnt="7"/>
      <dgm:spPr/>
    </dgm:pt>
    <dgm:pt modelId="{C61000F4-048F-B24B-9645-E8FBE510D01C}" type="pres">
      <dgm:prSet presAssocID="{FCB58C27-89C9-AC40-81A2-BBA41CA78C2A}" presName="vert1" presStyleCnt="0"/>
      <dgm:spPr/>
    </dgm:pt>
    <dgm:pt modelId="{8013CDD7-953A-0343-92A3-159A7BCBCA0F}" type="pres">
      <dgm:prSet presAssocID="{37FC00B8-933D-9A4C-A5B1-F9E6F82242F8}" presName="thickLine" presStyleLbl="alignNode1" presStyleIdx="5" presStyleCnt="7"/>
      <dgm:spPr/>
    </dgm:pt>
    <dgm:pt modelId="{82B8CC4A-B9E1-4F49-B418-AA6807923C62}" type="pres">
      <dgm:prSet presAssocID="{37FC00B8-933D-9A4C-A5B1-F9E6F82242F8}" presName="horz1" presStyleCnt="0"/>
      <dgm:spPr/>
    </dgm:pt>
    <dgm:pt modelId="{6984757A-725B-7041-A803-ACB31E21EA59}" type="pres">
      <dgm:prSet presAssocID="{37FC00B8-933D-9A4C-A5B1-F9E6F82242F8}" presName="tx1" presStyleLbl="revTx" presStyleIdx="5" presStyleCnt="7"/>
      <dgm:spPr/>
    </dgm:pt>
    <dgm:pt modelId="{E91633E4-4795-7945-BAE7-19ED3F655369}" type="pres">
      <dgm:prSet presAssocID="{37FC00B8-933D-9A4C-A5B1-F9E6F82242F8}" presName="vert1" presStyleCnt="0"/>
      <dgm:spPr/>
    </dgm:pt>
    <dgm:pt modelId="{5F11D245-5600-5C4A-9E81-353D9AB388C1}" type="pres">
      <dgm:prSet presAssocID="{05D72383-7707-CD4B-93E3-18F3029D1B8D}" presName="thickLine" presStyleLbl="alignNode1" presStyleIdx="6" presStyleCnt="7"/>
      <dgm:spPr/>
    </dgm:pt>
    <dgm:pt modelId="{F3B28A83-EBA6-9241-BC66-C027EC5D1616}" type="pres">
      <dgm:prSet presAssocID="{05D72383-7707-CD4B-93E3-18F3029D1B8D}" presName="horz1" presStyleCnt="0"/>
      <dgm:spPr/>
    </dgm:pt>
    <dgm:pt modelId="{07105F09-25B2-3245-B0D2-FBB874B89C23}" type="pres">
      <dgm:prSet presAssocID="{05D72383-7707-CD4B-93E3-18F3029D1B8D}" presName="tx1" presStyleLbl="revTx" presStyleIdx="6" presStyleCnt="7"/>
      <dgm:spPr/>
    </dgm:pt>
    <dgm:pt modelId="{528E99F6-EE77-854E-BB61-A564B45D6599}" type="pres">
      <dgm:prSet presAssocID="{05D72383-7707-CD4B-93E3-18F3029D1B8D}" presName="vert1" presStyleCnt="0"/>
      <dgm:spPr/>
    </dgm:pt>
  </dgm:ptLst>
  <dgm:cxnLst>
    <dgm:cxn modelId="{84926A11-143B-4B90-8650-0D662E0742E4}" srcId="{18C7A3DD-42D3-4793-8FAF-093753DAD96D}" destId="{2B054CA4-70EF-4450-9B0F-E4CF07903293}" srcOrd="2" destOrd="0" parTransId="{CF2D0926-3D0A-444D-8129-6BAD0766E29C}" sibTransId="{62BD90DA-7D3C-4102-8CB5-D514AD450DE1}"/>
    <dgm:cxn modelId="{14779914-F0C6-2441-B3E3-DD7921DD04F8}" type="presOf" srcId="{2B054CA4-70EF-4450-9B0F-E4CF07903293}" destId="{FD4C6B35-6335-DE47-9D0A-D5882A65E4F2}" srcOrd="0" destOrd="0" presId="urn:microsoft.com/office/officeart/2008/layout/LinedList"/>
    <dgm:cxn modelId="{C4BF2C15-D05B-0E49-B9F3-C75FAB8DE2D4}" type="presOf" srcId="{18C7A3DD-42D3-4793-8FAF-093753DAD96D}" destId="{D6B178D4-622F-864B-8925-72A392CE7FCB}" srcOrd="0" destOrd="0" presId="urn:microsoft.com/office/officeart/2008/layout/LinedList"/>
    <dgm:cxn modelId="{6CBFCE18-232A-46CD-92D3-D4E8532EAF0E}" srcId="{18C7A3DD-42D3-4793-8FAF-093753DAD96D}" destId="{EFC238A0-EB65-45C9-89EC-3F77E8631A92}" srcOrd="3" destOrd="0" parTransId="{0D14B6AA-A309-4AA3-8319-F84DDD31A556}" sibTransId="{C672021B-D341-45AF-8F34-FA7CBC821299}"/>
    <dgm:cxn modelId="{6374EE44-6468-4AF7-893E-E2E3DBB5F69D}" srcId="{18C7A3DD-42D3-4793-8FAF-093753DAD96D}" destId="{097224E0-1A27-424C-8D43-BCD3ED9740AB}" srcOrd="1" destOrd="0" parTransId="{44A4A664-49D6-4A45-AB03-764EA2C09EE8}" sibTransId="{F2533A23-4429-40D8-A6A3-B82AC3165E4A}"/>
    <dgm:cxn modelId="{5C1A815C-0016-B643-949E-F0D4834E41C4}" type="presOf" srcId="{EFC238A0-EB65-45C9-89EC-3F77E8631A92}" destId="{B2B2D603-526B-EC4A-9A06-CFD81A813D21}" srcOrd="0" destOrd="0" presId="urn:microsoft.com/office/officeart/2008/layout/LinedList"/>
    <dgm:cxn modelId="{C9A88661-A8A9-0F46-B636-D93987A07F83}" type="presOf" srcId="{097224E0-1A27-424C-8D43-BCD3ED9740AB}" destId="{66BF8C82-8EB7-4846-8B3F-42238FD3BF9F}" srcOrd="0" destOrd="0" presId="urn:microsoft.com/office/officeart/2008/layout/LinedList"/>
    <dgm:cxn modelId="{B72BD372-67C1-7244-9E41-32A0B22602F8}" type="presOf" srcId="{FCB58C27-89C9-AC40-81A2-BBA41CA78C2A}" destId="{2E189C1C-1F2D-F14E-9DEB-2DF1EA6586CB}" srcOrd="0" destOrd="0" presId="urn:microsoft.com/office/officeart/2008/layout/LinedList"/>
    <dgm:cxn modelId="{C10B0A80-C3BD-6948-821B-D19076F46371}" srcId="{18C7A3DD-42D3-4793-8FAF-093753DAD96D}" destId="{05D72383-7707-CD4B-93E3-18F3029D1B8D}" srcOrd="6" destOrd="0" parTransId="{4272A09D-8F30-754E-99C9-9D5B4131C591}" sibTransId="{EF63D582-580D-8944-9D66-6E2C87838930}"/>
    <dgm:cxn modelId="{E4A21D93-CC22-4F4C-BBF7-4EA2140CEB97}" type="presOf" srcId="{7DF755BC-1E41-4B23-B850-8D4B81B0B3F2}" destId="{307A9BF3-0C71-B54F-949D-9484237EFF00}" srcOrd="0" destOrd="0" presId="urn:microsoft.com/office/officeart/2008/layout/LinedList"/>
    <dgm:cxn modelId="{D883E09F-D4AC-944A-A164-B776DC7E9417}" srcId="{18C7A3DD-42D3-4793-8FAF-093753DAD96D}" destId="{FCB58C27-89C9-AC40-81A2-BBA41CA78C2A}" srcOrd="4" destOrd="0" parTransId="{EEE8AF83-7EC2-0840-ABC0-0A97848CC627}" sibTransId="{A17F541A-1EFA-C042-9606-F131AC6A8C6D}"/>
    <dgm:cxn modelId="{9E8C48A5-C792-4FB9-94BB-AFDF9BD51854}" srcId="{18C7A3DD-42D3-4793-8FAF-093753DAD96D}" destId="{7DF755BC-1E41-4B23-B850-8D4B81B0B3F2}" srcOrd="0" destOrd="0" parTransId="{2F52E167-C74B-4DBF-A3C3-D3FF4B8772FA}" sibTransId="{1A31057C-F570-4CDC-9A24-94C054E32E3B}"/>
    <dgm:cxn modelId="{DD2988E8-E3E2-9843-95D1-D76496E65AEF}" type="presOf" srcId="{37FC00B8-933D-9A4C-A5B1-F9E6F82242F8}" destId="{6984757A-725B-7041-A803-ACB31E21EA59}" srcOrd="0" destOrd="0" presId="urn:microsoft.com/office/officeart/2008/layout/LinedList"/>
    <dgm:cxn modelId="{D68FC8FB-21D8-DF4B-B23F-B1E1215D074A}" type="presOf" srcId="{05D72383-7707-CD4B-93E3-18F3029D1B8D}" destId="{07105F09-25B2-3245-B0D2-FBB874B89C23}" srcOrd="0" destOrd="0" presId="urn:microsoft.com/office/officeart/2008/layout/LinedList"/>
    <dgm:cxn modelId="{71880BFF-5BBE-EC42-9A0B-0DCC31642835}" srcId="{18C7A3DD-42D3-4793-8FAF-093753DAD96D}" destId="{37FC00B8-933D-9A4C-A5B1-F9E6F82242F8}" srcOrd="5" destOrd="0" parTransId="{B6E26CB6-09D0-2C4B-9AFB-7A0352719F88}" sibTransId="{75CE19AB-18B7-CF4E-9FD6-11CCF65C803B}"/>
    <dgm:cxn modelId="{7E45559B-323A-D44A-8451-B5BA213FA8E5}" type="presParOf" srcId="{D6B178D4-622F-864B-8925-72A392CE7FCB}" destId="{15A0D3ED-C9F6-454A-9A6C-4FBDF75E2CE0}" srcOrd="0" destOrd="0" presId="urn:microsoft.com/office/officeart/2008/layout/LinedList"/>
    <dgm:cxn modelId="{CA943439-F231-3843-A40C-BFEB42320FF6}" type="presParOf" srcId="{D6B178D4-622F-864B-8925-72A392CE7FCB}" destId="{16FA1630-C07E-BC4B-AB4A-331A0B562611}" srcOrd="1" destOrd="0" presId="urn:microsoft.com/office/officeart/2008/layout/LinedList"/>
    <dgm:cxn modelId="{D5E24EB7-10E2-FB4C-803D-CC6C449A0ED3}" type="presParOf" srcId="{16FA1630-C07E-BC4B-AB4A-331A0B562611}" destId="{307A9BF3-0C71-B54F-949D-9484237EFF00}" srcOrd="0" destOrd="0" presId="urn:microsoft.com/office/officeart/2008/layout/LinedList"/>
    <dgm:cxn modelId="{F1EC1EC2-2FA2-C640-8B19-8CE70D0C55BC}" type="presParOf" srcId="{16FA1630-C07E-BC4B-AB4A-331A0B562611}" destId="{2BDFE457-EA87-7146-B186-B2CBFDB7FAE4}" srcOrd="1" destOrd="0" presId="urn:microsoft.com/office/officeart/2008/layout/LinedList"/>
    <dgm:cxn modelId="{9E853A07-4641-5C4B-8B69-6086503F8795}" type="presParOf" srcId="{D6B178D4-622F-864B-8925-72A392CE7FCB}" destId="{1EB64502-4058-4248-9669-75703BA1DF52}" srcOrd="2" destOrd="0" presId="urn:microsoft.com/office/officeart/2008/layout/LinedList"/>
    <dgm:cxn modelId="{CD1226BE-42E4-714F-9689-09A066C94131}" type="presParOf" srcId="{D6B178D4-622F-864B-8925-72A392CE7FCB}" destId="{B4D1AFC6-638D-5B43-AC27-84317E1FCEBF}" srcOrd="3" destOrd="0" presId="urn:microsoft.com/office/officeart/2008/layout/LinedList"/>
    <dgm:cxn modelId="{B7148038-EDD8-9946-9A37-4CC2507515E3}" type="presParOf" srcId="{B4D1AFC6-638D-5B43-AC27-84317E1FCEBF}" destId="{66BF8C82-8EB7-4846-8B3F-42238FD3BF9F}" srcOrd="0" destOrd="0" presId="urn:microsoft.com/office/officeart/2008/layout/LinedList"/>
    <dgm:cxn modelId="{2884099F-49DC-2943-8CAD-C63825BACDEE}" type="presParOf" srcId="{B4D1AFC6-638D-5B43-AC27-84317E1FCEBF}" destId="{EA9271DC-2221-EB44-A073-BC73C6333C0D}" srcOrd="1" destOrd="0" presId="urn:microsoft.com/office/officeart/2008/layout/LinedList"/>
    <dgm:cxn modelId="{65286A68-3BC7-314C-B7DC-5759A25718D9}" type="presParOf" srcId="{D6B178D4-622F-864B-8925-72A392CE7FCB}" destId="{2264C42B-0B12-124C-B96E-80DD1FA8BD34}" srcOrd="4" destOrd="0" presId="urn:microsoft.com/office/officeart/2008/layout/LinedList"/>
    <dgm:cxn modelId="{0F9C1110-7438-5E4A-86E3-9354EC815842}" type="presParOf" srcId="{D6B178D4-622F-864B-8925-72A392CE7FCB}" destId="{BC2086E3-2DBE-9440-AE1E-FBB2B12FDCF6}" srcOrd="5" destOrd="0" presId="urn:microsoft.com/office/officeart/2008/layout/LinedList"/>
    <dgm:cxn modelId="{0D6CDAD1-A4F0-FF4A-88BD-8B8C0723C570}" type="presParOf" srcId="{BC2086E3-2DBE-9440-AE1E-FBB2B12FDCF6}" destId="{FD4C6B35-6335-DE47-9D0A-D5882A65E4F2}" srcOrd="0" destOrd="0" presId="urn:microsoft.com/office/officeart/2008/layout/LinedList"/>
    <dgm:cxn modelId="{E69E8327-E933-3E4B-AA4D-6D60366E1668}" type="presParOf" srcId="{BC2086E3-2DBE-9440-AE1E-FBB2B12FDCF6}" destId="{5CD8EC63-CAD4-8246-8E2E-CF83864F045A}" srcOrd="1" destOrd="0" presId="urn:microsoft.com/office/officeart/2008/layout/LinedList"/>
    <dgm:cxn modelId="{AEF9AA4E-BB05-294C-B561-9074F96B2F42}" type="presParOf" srcId="{D6B178D4-622F-864B-8925-72A392CE7FCB}" destId="{16D018D7-B099-AC4C-9704-942836754600}" srcOrd="6" destOrd="0" presId="urn:microsoft.com/office/officeart/2008/layout/LinedList"/>
    <dgm:cxn modelId="{709723D3-B436-9349-BD99-FBECECD655B8}" type="presParOf" srcId="{D6B178D4-622F-864B-8925-72A392CE7FCB}" destId="{CB422E96-D3D1-D041-BE1E-A3E52CDD98F9}" srcOrd="7" destOrd="0" presId="urn:microsoft.com/office/officeart/2008/layout/LinedList"/>
    <dgm:cxn modelId="{498117FD-BC4C-4E46-B8DA-2AE649DFC85B}" type="presParOf" srcId="{CB422E96-D3D1-D041-BE1E-A3E52CDD98F9}" destId="{B2B2D603-526B-EC4A-9A06-CFD81A813D21}" srcOrd="0" destOrd="0" presId="urn:microsoft.com/office/officeart/2008/layout/LinedList"/>
    <dgm:cxn modelId="{95E9EFCD-FC57-014C-BC59-5E5FFE91BAE9}" type="presParOf" srcId="{CB422E96-D3D1-D041-BE1E-A3E52CDD98F9}" destId="{A853D34A-1DDE-4342-9658-79D65E5E8A66}" srcOrd="1" destOrd="0" presId="urn:microsoft.com/office/officeart/2008/layout/LinedList"/>
    <dgm:cxn modelId="{41F757E7-72AE-8E4F-BAFC-1F45491ACCBB}" type="presParOf" srcId="{D6B178D4-622F-864B-8925-72A392CE7FCB}" destId="{5FA1E244-3956-C841-91DE-9E6872B75A04}" srcOrd="8" destOrd="0" presId="urn:microsoft.com/office/officeart/2008/layout/LinedList"/>
    <dgm:cxn modelId="{1220A69C-43A0-0041-8080-5369D40EAAA3}" type="presParOf" srcId="{D6B178D4-622F-864B-8925-72A392CE7FCB}" destId="{746B9EFC-6E8F-1E40-B17C-759C48882153}" srcOrd="9" destOrd="0" presId="urn:microsoft.com/office/officeart/2008/layout/LinedList"/>
    <dgm:cxn modelId="{ED9B82A5-E1AC-A64F-AD8D-95BB6F80AED6}" type="presParOf" srcId="{746B9EFC-6E8F-1E40-B17C-759C48882153}" destId="{2E189C1C-1F2D-F14E-9DEB-2DF1EA6586CB}" srcOrd="0" destOrd="0" presId="urn:microsoft.com/office/officeart/2008/layout/LinedList"/>
    <dgm:cxn modelId="{71A7708E-9D29-4B47-8454-B30F32133DDF}" type="presParOf" srcId="{746B9EFC-6E8F-1E40-B17C-759C48882153}" destId="{C61000F4-048F-B24B-9645-E8FBE510D01C}" srcOrd="1" destOrd="0" presId="urn:microsoft.com/office/officeart/2008/layout/LinedList"/>
    <dgm:cxn modelId="{49F81799-A351-4947-A75E-261A824C45FD}" type="presParOf" srcId="{D6B178D4-622F-864B-8925-72A392CE7FCB}" destId="{8013CDD7-953A-0343-92A3-159A7BCBCA0F}" srcOrd="10" destOrd="0" presId="urn:microsoft.com/office/officeart/2008/layout/LinedList"/>
    <dgm:cxn modelId="{0BC43600-8F18-4145-9DE9-BF353E37EAEC}" type="presParOf" srcId="{D6B178D4-622F-864B-8925-72A392CE7FCB}" destId="{82B8CC4A-B9E1-4F49-B418-AA6807923C62}" srcOrd="11" destOrd="0" presId="urn:microsoft.com/office/officeart/2008/layout/LinedList"/>
    <dgm:cxn modelId="{0CDC87E4-2682-5C48-AEA7-D6540A57E612}" type="presParOf" srcId="{82B8CC4A-B9E1-4F49-B418-AA6807923C62}" destId="{6984757A-725B-7041-A803-ACB31E21EA59}" srcOrd="0" destOrd="0" presId="urn:microsoft.com/office/officeart/2008/layout/LinedList"/>
    <dgm:cxn modelId="{674030C4-FB49-DF4A-A28B-7E30CA70A9AF}" type="presParOf" srcId="{82B8CC4A-B9E1-4F49-B418-AA6807923C62}" destId="{E91633E4-4795-7945-BAE7-19ED3F655369}" srcOrd="1" destOrd="0" presId="urn:microsoft.com/office/officeart/2008/layout/LinedList"/>
    <dgm:cxn modelId="{0AC49F02-077B-A149-9992-6AFDA86E4922}" type="presParOf" srcId="{D6B178D4-622F-864B-8925-72A392CE7FCB}" destId="{5F11D245-5600-5C4A-9E81-353D9AB388C1}" srcOrd="12" destOrd="0" presId="urn:microsoft.com/office/officeart/2008/layout/LinedList"/>
    <dgm:cxn modelId="{80AADCA5-B41B-414D-B54C-61B9B07DC7AA}" type="presParOf" srcId="{D6B178D4-622F-864B-8925-72A392CE7FCB}" destId="{F3B28A83-EBA6-9241-BC66-C027EC5D1616}" srcOrd="13" destOrd="0" presId="urn:microsoft.com/office/officeart/2008/layout/LinedList"/>
    <dgm:cxn modelId="{68203A56-B590-304F-BE6E-C5FCB393443C}" type="presParOf" srcId="{F3B28A83-EBA6-9241-BC66-C027EC5D1616}" destId="{07105F09-25B2-3245-B0D2-FBB874B89C23}" srcOrd="0" destOrd="0" presId="urn:microsoft.com/office/officeart/2008/layout/LinedList"/>
    <dgm:cxn modelId="{8B1EEC61-7467-5C43-AD22-141DEAA9FE04}" type="presParOf" srcId="{F3B28A83-EBA6-9241-BC66-C027EC5D1616}" destId="{528E99F6-EE77-854E-BB61-A564B45D65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2295-FFD0-CF40-9DF0-293B340A40C8}">
      <dsp:nvSpPr>
        <dsp:cNvPr id="0" name=""/>
        <dsp:cNvSpPr/>
      </dsp:nvSpPr>
      <dsp:spPr>
        <a:xfrm>
          <a:off x="5283" y="1303022"/>
          <a:ext cx="3269939" cy="43433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97" tIns="0" rIns="322997" bIns="330200" numCol="1" spcCol="1270" anchor="t" anchorCtr="0">
          <a:noAutofit/>
        </a:bodyPr>
        <a:lstStyle/>
        <a:p>
          <a:pPr marL="0" lvl="0" indent="0" algn="l" defTabSz="1422400">
            <a:lnSpc>
              <a:spcPct val="90000"/>
            </a:lnSpc>
            <a:spcBef>
              <a:spcPct val="0"/>
            </a:spcBef>
            <a:spcAft>
              <a:spcPct val="35000"/>
            </a:spcAft>
            <a:buNone/>
          </a:pPr>
          <a:r>
            <a:rPr lang="en-US" sz="3200" kern="1200" dirty="0"/>
            <a:t>14% </a:t>
          </a:r>
          <a:r>
            <a:rPr lang="en-US" sz="3200" kern="1200" dirty="0" err="1"/>
            <a:t>contacto</a:t>
          </a:r>
          <a:r>
            <a:rPr lang="en-US" sz="3200" kern="1200" dirty="0"/>
            <a:t> </a:t>
          </a:r>
          <a:r>
            <a:rPr lang="en-US" sz="3200" kern="1200" dirty="0" err="1"/>
            <a:t>diario</a:t>
          </a:r>
          <a:r>
            <a:rPr lang="en-US" sz="3200" kern="1200" dirty="0"/>
            <a:t> – 38% </a:t>
          </a:r>
          <a:r>
            <a:rPr lang="en-US" sz="3200" kern="1200" dirty="0" err="1"/>
            <a:t>cumple</a:t>
          </a:r>
          <a:r>
            <a:rPr lang="en-US" sz="3200" kern="1200" dirty="0"/>
            <a:t> 1h/día al </a:t>
          </a:r>
          <a:r>
            <a:rPr lang="en-US" sz="3200" kern="1200" dirty="0" err="1"/>
            <a:t>aire</a:t>
          </a:r>
          <a:r>
            <a:rPr lang="en-US" sz="3200" kern="1200" dirty="0"/>
            <a:t> libre</a:t>
          </a:r>
        </a:p>
      </dsp:txBody>
      <dsp:txXfrm>
        <a:off x="5283" y="3040380"/>
        <a:ext cx="3269939" cy="2606037"/>
      </dsp:txXfrm>
    </dsp:sp>
    <dsp:sp modelId="{5674F308-AF68-0348-9B24-0B082BC7776C}">
      <dsp:nvSpPr>
        <dsp:cNvPr id="0" name=""/>
        <dsp:cNvSpPr/>
      </dsp:nvSpPr>
      <dsp:spPr>
        <a:xfrm>
          <a:off x="5283" y="1512756"/>
          <a:ext cx="3269939" cy="1569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997" tIns="165100" rIns="32299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5283" y="1512756"/>
        <a:ext cx="3269939" cy="1569571"/>
      </dsp:txXfrm>
    </dsp:sp>
    <dsp:sp modelId="{6F1C4BB9-2B93-D947-9C6E-9628D6227ACC}">
      <dsp:nvSpPr>
        <dsp:cNvPr id="0" name=""/>
        <dsp:cNvSpPr/>
      </dsp:nvSpPr>
      <dsp:spPr>
        <a:xfrm>
          <a:off x="3536818" y="1303022"/>
          <a:ext cx="3568027" cy="433543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97" tIns="0" rIns="322997" bIns="330200" numCol="1" spcCol="1270" anchor="t" anchorCtr="0">
          <a:noAutofit/>
        </a:bodyPr>
        <a:lstStyle/>
        <a:p>
          <a:pPr marL="0" lvl="0" indent="0" algn="l" defTabSz="1422400">
            <a:lnSpc>
              <a:spcPct val="90000"/>
            </a:lnSpc>
            <a:spcBef>
              <a:spcPct val="0"/>
            </a:spcBef>
            <a:spcAft>
              <a:spcPct val="35000"/>
            </a:spcAft>
            <a:buNone/>
          </a:pPr>
          <a:r>
            <a:rPr lang="en-US" sz="3200" kern="1200" dirty="0" err="1"/>
            <a:t>Descenso</a:t>
          </a:r>
          <a:r>
            <a:rPr lang="en-US" sz="3200" kern="1200" dirty="0"/>
            <a:t> </a:t>
          </a:r>
          <a:r>
            <a:rPr lang="en-US" sz="3200" kern="1200" dirty="0" err="1"/>
            <a:t>progresivo</a:t>
          </a:r>
          <a:r>
            <a:rPr lang="en-US" sz="3200" kern="1200" dirty="0"/>
            <a:t> con la </a:t>
          </a:r>
          <a:r>
            <a:rPr lang="en-US" sz="3200" kern="1200" dirty="0" err="1"/>
            <a:t>edad</a:t>
          </a:r>
          <a:r>
            <a:rPr lang="en-US" sz="3200" kern="1200" dirty="0"/>
            <a:t>; mayor </a:t>
          </a:r>
          <a:r>
            <a:rPr lang="en-US" sz="3200" kern="1200" dirty="0" err="1"/>
            <a:t>caída</a:t>
          </a:r>
          <a:r>
            <a:rPr lang="en-US" sz="3200" kern="1200" dirty="0"/>
            <a:t> </a:t>
          </a:r>
          <a:r>
            <a:rPr lang="en-US" sz="3200" kern="1200" dirty="0" err="1"/>
            <a:t>en</a:t>
          </a:r>
          <a:r>
            <a:rPr lang="en-US" sz="3200" kern="1200" dirty="0"/>
            <a:t> </a:t>
          </a:r>
          <a:r>
            <a:rPr lang="en-US" sz="3200" kern="1200" dirty="0" err="1"/>
            <a:t>adolescentes</a:t>
          </a:r>
          <a:r>
            <a:rPr lang="en-US" sz="3200" kern="1200" dirty="0"/>
            <a:t> </a:t>
          </a:r>
          <a:r>
            <a:rPr lang="en-US" sz="3200" kern="1200" dirty="0" err="1"/>
            <a:t>mujeres</a:t>
          </a:r>
          <a:endParaRPr lang="en-US" sz="3200" kern="1200" dirty="0"/>
        </a:p>
      </dsp:txBody>
      <dsp:txXfrm>
        <a:off x="3536818" y="3037194"/>
        <a:ext cx="3568027" cy="2601258"/>
      </dsp:txXfrm>
    </dsp:sp>
    <dsp:sp modelId="{BAB4DF9F-632A-A844-B87E-3CCCDDF42E65}">
      <dsp:nvSpPr>
        <dsp:cNvPr id="0" name=""/>
        <dsp:cNvSpPr/>
      </dsp:nvSpPr>
      <dsp:spPr>
        <a:xfrm>
          <a:off x="3685862" y="2033261"/>
          <a:ext cx="3269939" cy="5205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997" tIns="165100" rIns="32299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685862" y="2033261"/>
        <a:ext cx="3269939" cy="520595"/>
      </dsp:txXfrm>
    </dsp:sp>
    <dsp:sp modelId="{65C438D0-013B-334E-8E3F-88C1F3DC5D7D}">
      <dsp:nvSpPr>
        <dsp:cNvPr id="0" name=""/>
        <dsp:cNvSpPr/>
      </dsp:nvSpPr>
      <dsp:spPr>
        <a:xfrm>
          <a:off x="7366441" y="1303022"/>
          <a:ext cx="3269939" cy="428967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97" tIns="0" rIns="322997" bIns="330200" numCol="1" spcCol="1270" anchor="t" anchorCtr="0">
          <a:noAutofit/>
        </a:bodyPr>
        <a:lstStyle/>
        <a:p>
          <a:pPr marL="0" lvl="0" indent="0" algn="l" defTabSz="1422400">
            <a:lnSpc>
              <a:spcPct val="90000"/>
            </a:lnSpc>
            <a:spcBef>
              <a:spcPct val="0"/>
            </a:spcBef>
            <a:spcAft>
              <a:spcPct val="35000"/>
            </a:spcAft>
            <a:buNone/>
          </a:pPr>
          <a:r>
            <a:rPr lang="en-US" sz="3200" kern="1200" dirty="0" err="1"/>
            <a:t>Participar</a:t>
          </a:r>
          <a:r>
            <a:rPr lang="en-US" sz="3200" kern="1200" dirty="0"/>
            <a:t> </a:t>
          </a:r>
          <a:r>
            <a:rPr lang="en-US" sz="3200" kern="1200" dirty="0" err="1"/>
            <a:t>en</a:t>
          </a:r>
          <a:r>
            <a:rPr lang="en-US" sz="3200" kern="1200" dirty="0"/>
            <a:t> Pinto </a:t>
          </a:r>
          <a:r>
            <a:rPr lang="en-US" sz="3200" kern="1200" dirty="0" err="1"/>
            <a:t>en</a:t>
          </a:r>
          <a:r>
            <a:rPr lang="en-US" sz="3200" kern="1200" dirty="0"/>
            <a:t> Verde </a:t>
          </a:r>
          <a:r>
            <a:rPr lang="en-US" sz="3200" kern="1200" dirty="0" err="1"/>
            <a:t>aumenta</a:t>
          </a:r>
          <a:r>
            <a:rPr lang="en-US" sz="3200" kern="1200" dirty="0"/>
            <a:t> +10 puntos </a:t>
          </a:r>
          <a:r>
            <a:rPr lang="en-US" sz="3200" kern="1200" dirty="0" err="1"/>
            <a:t>en</a:t>
          </a:r>
          <a:r>
            <a:rPr lang="en-US" sz="3200" kern="1200" dirty="0"/>
            <a:t> </a:t>
          </a:r>
          <a:r>
            <a:rPr lang="en-US" sz="3200" kern="1200" dirty="0" err="1"/>
            <a:t>el</a:t>
          </a:r>
          <a:r>
            <a:rPr lang="en-US" sz="3200" kern="1200" dirty="0"/>
            <a:t> </a:t>
          </a:r>
          <a:r>
            <a:rPr lang="en-US" sz="3200" kern="1200" dirty="0" err="1"/>
            <a:t>índice</a:t>
          </a:r>
          <a:endParaRPr lang="en-US" sz="3200" kern="1200" dirty="0"/>
        </a:p>
      </dsp:txBody>
      <dsp:txXfrm>
        <a:off x="7366441" y="3018892"/>
        <a:ext cx="3269939" cy="2573806"/>
      </dsp:txXfrm>
    </dsp:sp>
    <dsp:sp modelId="{3A847903-A216-3541-A5BC-C675CE50115E}">
      <dsp:nvSpPr>
        <dsp:cNvPr id="0" name=""/>
        <dsp:cNvSpPr/>
      </dsp:nvSpPr>
      <dsp:spPr>
        <a:xfrm>
          <a:off x="7366441" y="1485896"/>
          <a:ext cx="3269939" cy="1569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997" tIns="165100" rIns="32299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366441" y="1485896"/>
        <a:ext cx="3269939" cy="1569571"/>
      </dsp:txXfrm>
    </dsp:sp>
    <dsp:sp modelId="{F99AC8FB-33D0-D64B-A100-651354CD91D1}">
      <dsp:nvSpPr>
        <dsp:cNvPr id="0" name=""/>
        <dsp:cNvSpPr/>
      </dsp:nvSpPr>
      <dsp:spPr>
        <a:xfrm>
          <a:off x="10897976" y="1303022"/>
          <a:ext cx="3269939" cy="419824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97" tIns="0" rIns="322997" bIns="330200" numCol="1" spcCol="1270" anchor="t" anchorCtr="0">
          <a:noAutofit/>
        </a:bodyPr>
        <a:lstStyle/>
        <a:p>
          <a:pPr marL="0" lvl="0" indent="0" algn="l" defTabSz="1422400">
            <a:lnSpc>
              <a:spcPct val="90000"/>
            </a:lnSpc>
            <a:spcBef>
              <a:spcPct val="0"/>
            </a:spcBef>
            <a:spcAft>
              <a:spcPct val="35000"/>
            </a:spcAft>
            <a:buNone/>
          </a:pPr>
          <a:r>
            <a:rPr lang="en-US" sz="3200" kern="1200" dirty="0"/>
            <a:t>Más del 50% </a:t>
          </a:r>
          <a:r>
            <a:rPr lang="en-US" sz="3200" kern="1200" dirty="0" err="1"/>
            <a:t>en</a:t>
          </a:r>
          <a:r>
            <a:rPr lang="en-US" sz="3200" kern="1200" dirty="0"/>
            <a:t> </a:t>
          </a:r>
          <a:r>
            <a:rPr lang="en-US" sz="3200" kern="1200" dirty="0" err="1"/>
            <a:t>niveles</a:t>
          </a:r>
          <a:r>
            <a:rPr lang="en-US" sz="3200" kern="1200" dirty="0"/>
            <a:t> ‘</a:t>
          </a:r>
          <a:r>
            <a:rPr lang="en-US" sz="3200" kern="1200" dirty="0" err="1"/>
            <a:t>latente</a:t>
          </a:r>
          <a:r>
            <a:rPr lang="en-US" sz="3200" kern="1200" dirty="0"/>
            <a:t>’ o ‘</a:t>
          </a:r>
          <a:r>
            <a:rPr lang="en-US" sz="3200" kern="1200" dirty="0" err="1"/>
            <a:t>emergente</a:t>
          </a:r>
          <a:r>
            <a:rPr lang="en-US" sz="3200" kern="1200" dirty="0"/>
            <a:t>’</a:t>
          </a:r>
        </a:p>
      </dsp:txBody>
      <dsp:txXfrm>
        <a:off x="10897976" y="2982321"/>
        <a:ext cx="3269939" cy="2518949"/>
      </dsp:txXfrm>
    </dsp:sp>
    <dsp:sp modelId="{2CCF70B4-456A-944F-9F30-5318F0114D3D}">
      <dsp:nvSpPr>
        <dsp:cNvPr id="0" name=""/>
        <dsp:cNvSpPr/>
      </dsp:nvSpPr>
      <dsp:spPr>
        <a:xfrm>
          <a:off x="10897976" y="1440182"/>
          <a:ext cx="3269939" cy="1569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997" tIns="165100" rIns="322997"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10897976" y="1440182"/>
        <a:ext cx="3269939" cy="1569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67E8-AA76-814B-9878-1735F62E2E09}">
      <dsp:nvSpPr>
        <dsp:cNvPr id="0" name=""/>
        <dsp:cNvSpPr/>
      </dsp:nvSpPr>
      <dsp:spPr>
        <a:xfrm>
          <a:off x="274" y="1026333"/>
          <a:ext cx="3318643" cy="39823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7808" tIns="0" rIns="327808" bIns="330200" numCol="1" spcCol="1270" anchor="t" anchorCtr="0">
          <a:noAutofit/>
        </a:bodyPr>
        <a:lstStyle/>
        <a:p>
          <a:pPr marL="0" lvl="0" indent="0" algn="l" defTabSz="1422400">
            <a:lnSpc>
              <a:spcPct val="90000"/>
            </a:lnSpc>
            <a:spcBef>
              <a:spcPct val="0"/>
            </a:spcBef>
            <a:spcAft>
              <a:spcPct val="35000"/>
            </a:spcAft>
            <a:buNone/>
          </a:pPr>
          <a:r>
            <a:rPr lang="en-US" sz="3200" kern="1200" dirty="0"/>
            <a:t>17.6% con CVRS </a:t>
          </a:r>
          <a:r>
            <a:rPr lang="en-US" sz="3200" kern="1200" dirty="0" err="1"/>
            <a:t>afectada</a:t>
          </a:r>
          <a:r>
            <a:rPr lang="en-US" sz="3200" kern="1200" dirty="0"/>
            <a:t> (1 de </a:t>
          </a:r>
          <a:r>
            <a:rPr lang="en-US" sz="3200" kern="1200" dirty="0" err="1"/>
            <a:t>cada</a:t>
          </a:r>
          <a:r>
            <a:rPr lang="en-US" sz="3200" kern="1200" dirty="0"/>
            <a:t> 6)</a:t>
          </a:r>
        </a:p>
      </dsp:txBody>
      <dsp:txXfrm>
        <a:off x="274" y="2619282"/>
        <a:ext cx="3318643" cy="2389423"/>
      </dsp:txXfrm>
    </dsp:sp>
    <dsp:sp modelId="{B12E1826-817B-2F4E-BD11-35A9E6936C22}">
      <dsp:nvSpPr>
        <dsp:cNvPr id="0" name=""/>
        <dsp:cNvSpPr/>
      </dsp:nvSpPr>
      <dsp:spPr>
        <a:xfrm>
          <a:off x="274" y="1026333"/>
          <a:ext cx="3318643" cy="159294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7808" tIns="165100" rIns="327808" bIns="165100" numCol="1" spcCol="1270" anchor="ctr" anchorCtr="0">
          <a:noAutofit/>
        </a:bodyPr>
        <a:lstStyle/>
        <a:p>
          <a:pPr marL="0" lvl="0" indent="0" algn="l" defTabSz="3556000">
            <a:lnSpc>
              <a:spcPct val="90000"/>
            </a:lnSpc>
            <a:spcBef>
              <a:spcPct val="0"/>
            </a:spcBef>
            <a:spcAft>
              <a:spcPct val="35000"/>
            </a:spcAft>
            <a:buNone/>
          </a:pPr>
          <a:r>
            <a:rPr lang="en-US" sz="8000" kern="1200"/>
            <a:t>01</a:t>
          </a:r>
        </a:p>
      </dsp:txBody>
      <dsp:txXfrm>
        <a:off x="274" y="1026333"/>
        <a:ext cx="3318643" cy="1592949"/>
      </dsp:txXfrm>
    </dsp:sp>
    <dsp:sp modelId="{574EB3DA-4C85-6F47-B30D-116EDE729AC9}">
      <dsp:nvSpPr>
        <dsp:cNvPr id="0" name=""/>
        <dsp:cNvSpPr/>
      </dsp:nvSpPr>
      <dsp:spPr>
        <a:xfrm>
          <a:off x="3584410" y="1026333"/>
          <a:ext cx="3318643" cy="3982372"/>
        </a:xfrm>
        <a:prstGeom prst="rect">
          <a:avLst/>
        </a:prstGeom>
        <a:solidFill>
          <a:schemeClr val="accent2">
            <a:hueOff val="1560507"/>
            <a:satOff val="-1946"/>
            <a:lumOff val="458"/>
            <a:alphaOff val="0"/>
          </a:schemeClr>
        </a:solidFill>
        <a:ln w="25400" cap="flat" cmpd="sng" algn="ctr">
          <a:solidFill>
            <a:schemeClr val="accent2">
              <a:hueOff val="1560507"/>
              <a:satOff val="-1946"/>
              <a:lumOff val="45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7808" tIns="0" rIns="327808" bIns="330200" numCol="1" spcCol="1270" anchor="t" anchorCtr="0">
          <a:noAutofit/>
        </a:bodyPr>
        <a:lstStyle/>
        <a:p>
          <a:pPr marL="0" lvl="0" indent="0" algn="l" defTabSz="1422400">
            <a:lnSpc>
              <a:spcPct val="90000"/>
            </a:lnSpc>
            <a:spcBef>
              <a:spcPct val="0"/>
            </a:spcBef>
            <a:spcAft>
              <a:spcPct val="35000"/>
            </a:spcAft>
            <a:buNone/>
          </a:pPr>
          <a:r>
            <a:rPr lang="en-US" sz="3200" kern="1200" dirty="0"/>
            <a:t>Mayor </a:t>
          </a:r>
          <a:r>
            <a:rPr lang="en-US" sz="3200" kern="1200" dirty="0" err="1"/>
            <a:t>afectación</a:t>
          </a:r>
          <a:r>
            <a:rPr lang="en-US" sz="3200" kern="1200" dirty="0"/>
            <a:t> </a:t>
          </a:r>
          <a:r>
            <a:rPr lang="en-US" sz="3200" kern="1200" dirty="0" err="1"/>
            <a:t>en</a:t>
          </a:r>
          <a:r>
            <a:rPr lang="en-US" sz="3200" kern="1200" dirty="0"/>
            <a:t> </a:t>
          </a:r>
          <a:r>
            <a:rPr lang="en-US" sz="3200" kern="1200" dirty="0" err="1"/>
            <a:t>niñas</a:t>
          </a:r>
          <a:r>
            <a:rPr lang="en-US" sz="3200" kern="1200" dirty="0"/>
            <a:t> (22.6%)</a:t>
          </a:r>
        </a:p>
      </dsp:txBody>
      <dsp:txXfrm>
        <a:off x="3584410" y="2619282"/>
        <a:ext cx="3318643" cy="2389423"/>
      </dsp:txXfrm>
    </dsp:sp>
    <dsp:sp modelId="{E787C40E-3995-ED43-A81A-75A48B1CA6DC}">
      <dsp:nvSpPr>
        <dsp:cNvPr id="0" name=""/>
        <dsp:cNvSpPr/>
      </dsp:nvSpPr>
      <dsp:spPr>
        <a:xfrm>
          <a:off x="3584410" y="1026333"/>
          <a:ext cx="3318643" cy="159294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7808" tIns="165100" rIns="327808" bIns="165100" numCol="1" spcCol="1270" anchor="ctr" anchorCtr="0">
          <a:noAutofit/>
        </a:bodyPr>
        <a:lstStyle/>
        <a:p>
          <a:pPr marL="0" lvl="0" indent="0" algn="l" defTabSz="3556000">
            <a:lnSpc>
              <a:spcPct val="90000"/>
            </a:lnSpc>
            <a:spcBef>
              <a:spcPct val="0"/>
            </a:spcBef>
            <a:spcAft>
              <a:spcPct val="35000"/>
            </a:spcAft>
            <a:buNone/>
          </a:pPr>
          <a:r>
            <a:rPr lang="en-US" sz="8000" kern="1200"/>
            <a:t>02</a:t>
          </a:r>
        </a:p>
      </dsp:txBody>
      <dsp:txXfrm>
        <a:off x="3584410" y="1026333"/>
        <a:ext cx="3318643" cy="1592949"/>
      </dsp:txXfrm>
    </dsp:sp>
    <dsp:sp modelId="{5CCE7EB6-DFEC-A44B-8541-69A99021C6E9}">
      <dsp:nvSpPr>
        <dsp:cNvPr id="0" name=""/>
        <dsp:cNvSpPr/>
      </dsp:nvSpPr>
      <dsp:spPr>
        <a:xfrm>
          <a:off x="7168545" y="1026333"/>
          <a:ext cx="3318643" cy="3982372"/>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7808" tIns="0" rIns="327808" bIns="330200" numCol="1" spcCol="1270" anchor="t" anchorCtr="0">
          <a:noAutofit/>
        </a:bodyPr>
        <a:lstStyle/>
        <a:p>
          <a:pPr marL="0" lvl="0" indent="0" algn="l" defTabSz="1422400">
            <a:lnSpc>
              <a:spcPct val="90000"/>
            </a:lnSpc>
            <a:spcBef>
              <a:spcPct val="0"/>
            </a:spcBef>
            <a:spcAft>
              <a:spcPct val="35000"/>
            </a:spcAft>
            <a:buNone/>
          </a:pPr>
          <a:r>
            <a:rPr lang="en-US" sz="3200" kern="1200" dirty="0" err="1"/>
            <a:t>Dimensiones</a:t>
          </a:r>
          <a:r>
            <a:rPr lang="en-US" sz="3200" kern="1200" dirty="0"/>
            <a:t> </a:t>
          </a:r>
          <a:r>
            <a:rPr lang="en-US" sz="3200" kern="1200" dirty="0" err="1"/>
            <a:t>más</a:t>
          </a:r>
          <a:r>
            <a:rPr lang="en-US" sz="3200" kern="1200" dirty="0"/>
            <a:t> </a:t>
          </a:r>
          <a:r>
            <a:rPr lang="en-US" sz="3200" kern="1200" dirty="0" err="1"/>
            <a:t>vulnerables</a:t>
          </a:r>
          <a:r>
            <a:rPr lang="en-US" sz="3200" kern="1200" dirty="0"/>
            <a:t>: </a:t>
          </a:r>
          <a:r>
            <a:rPr lang="en-US" sz="3200" kern="1200" dirty="0" err="1"/>
            <a:t>emocional</a:t>
          </a:r>
          <a:r>
            <a:rPr lang="en-US" sz="3200" kern="1200" dirty="0"/>
            <a:t> y escolar</a:t>
          </a:r>
        </a:p>
      </dsp:txBody>
      <dsp:txXfrm>
        <a:off x="7168545" y="2619282"/>
        <a:ext cx="3318643" cy="2389423"/>
      </dsp:txXfrm>
    </dsp:sp>
    <dsp:sp modelId="{7E8F0AB8-5521-E24B-BFDF-A90598993081}">
      <dsp:nvSpPr>
        <dsp:cNvPr id="0" name=""/>
        <dsp:cNvSpPr/>
      </dsp:nvSpPr>
      <dsp:spPr>
        <a:xfrm>
          <a:off x="7168545" y="1026333"/>
          <a:ext cx="3318643" cy="159294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7808" tIns="165100" rIns="327808" bIns="165100" numCol="1" spcCol="1270" anchor="ctr" anchorCtr="0">
          <a:noAutofit/>
        </a:bodyPr>
        <a:lstStyle/>
        <a:p>
          <a:pPr marL="0" lvl="0" indent="0" algn="l" defTabSz="3556000">
            <a:lnSpc>
              <a:spcPct val="90000"/>
            </a:lnSpc>
            <a:spcBef>
              <a:spcPct val="0"/>
            </a:spcBef>
            <a:spcAft>
              <a:spcPct val="35000"/>
            </a:spcAft>
            <a:buNone/>
          </a:pPr>
          <a:r>
            <a:rPr lang="en-US" sz="8000" kern="1200"/>
            <a:t>03</a:t>
          </a:r>
        </a:p>
      </dsp:txBody>
      <dsp:txXfrm>
        <a:off x="7168545" y="1026333"/>
        <a:ext cx="3318643" cy="1592949"/>
      </dsp:txXfrm>
    </dsp:sp>
    <dsp:sp modelId="{D98599E2-9B20-8D40-9C11-571E5E9C8AA7}">
      <dsp:nvSpPr>
        <dsp:cNvPr id="0" name=""/>
        <dsp:cNvSpPr/>
      </dsp:nvSpPr>
      <dsp:spPr>
        <a:xfrm>
          <a:off x="10752681" y="1026333"/>
          <a:ext cx="3318643" cy="3982372"/>
        </a:xfrm>
        <a:prstGeom prst="rect">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7808" tIns="0" rIns="327808" bIns="330200" numCol="1" spcCol="1270" anchor="t" anchorCtr="0">
          <a:noAutofit/>
        </a:bodyPr>
        <a:lstStyle/>
        <a:p>
          <a:pPr marL="0" lvl="0" indent="0" algn="l" defTabSz="1422400">
            <a:lnSpc>
              <a:spcPct val="90000"/>
            </a:lnSpc>
            <a:spcBef>
              <a:spcPct val="0"/>
            </a:spcBef>
            <a:spcAft>
              <a:spcPct val="35000"/>
            </a:spcAft>
            <a:buNone/>
          </a:pPr>
          <a:r>
            <a:rPr lang="en-US" sz="3200" kern="1200" dirty="0" err="1"/>
            <a:t>Correlación</a:t>
          </a:r>
          <a:r>
            <a:rPr lang="en-US" sz="3200" kern="1200" dirty="0"/>
            <a:t> </a:t>
          </a:r>
          <a:r>
            <a:rPr lang="en-US" sz="3200" kern="1200" dirty="0" err="1"/>
            <a:t>positiva</a:t>
          </a:r>
          <a:r>
            <a:rPr lang="en-US" sz="3200" kern="1200" dirty="0"/>
            <a:t> entre </a:t>
          </a:r>
          <a:r>
            <a:rPr lang="en-US" sz="3200" kern="1200" dirty="0" err="1"/>
            <a:t>naturaleza</a:t>
          </a:r>
          <a:r>
            <a:rPr lang="en-US" sz="3200" kern="1200" dirty="0"/>
            <a:t> y </a:t>
          </a:r>
          <a:r>
            <a:rPr lang="en-US" sz="3200" kern="1200" dirty="0" err="1"/>
            <a:t>bienestar</a:t>
          </a:r>
          <a:endParaRPr lang="en-US" sz="3200" kern="1200" dirty="0"/>
        </a:p>
      </dsp:txBody>
      <dsp:txXfrm>
        <a:off x="10752681" y="2619282"/>
        <a:ext cx="3318643" cy="2389423"/>
      </dsp:txXfrm>
    </dsp:sp>
    <dsp:sp modelId="{7DBD6A3A-FC85-2A4C-8A09-BD9EE99C509D}">
      <dsp:nvSpPr>
        <dsp:cNvPr id="0" name=""/>
        <dsp:cNvSpPr/>
      </dsp:nvSpPr>
      <dsp:spPr>
        <a:xfrm>
          <a:off x="10752681" y="1026333"/>
          <a:ext cx="3318643" cy="159294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7808" tIns="165100" rIns="327808" bIns="165100" numCol="1" spcCol="1270" anchor="ctr" anchorCtr="0">
          <a:noAutofit/>
        </a:bodyPr>
        <a:lstStyle/>
        <a:p>
          <a:pPr marL="0" lvl="0" indent="0" algn="l" defTabSz="3556000">
            <a:lnSpc>
              <a:spcPct val="90000"/>
            </a:lnSpc>
            <a:spcBef>
              <a:spcPct val="0"/>
            </a:spcBef>
            <a:spcAft>
              <a:spcPct val="35000"/>
            </a:spcAft>
            <a:buNone/>
          </a:pPr>
          <a:r>
            <a:rPr lang="en-US" sz="8000" kern="1200"/>
            <a:t>04</a:t>
          </a:r>
        </a:p>
      </dsp:txBody>
      <dsp:txXfrm>
        <a:off x="10752681" y="1026333"/>
        <a:ext cx="3318643" cy="1592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C4F3F-A046-AB42-B06D-A4CE0DD44BC1}">
      <dsp:nvSpPr>
        <dsp:cNvPr id="0" name=""/>
        <dsp:cNvSpPr/>
      </dsp:nvSpPr>
      <dsp:spPr>
        <a:xfrm>
          <a:off x="269" y="1336595"/>
          <a:ext cx="3258740" cy="39104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1891" tIns="0" rIns="321891" bIns="330200" numCol="1" spcCol="1270" anchor="t" anchorCtr="0">
          <a:noAutofit/>
        </a:bodyPr>
        <a:lstStyle/>
        <a:p>
          <a:pPr marL="0" lvl="0" indent="0" algn="l" defTabSz="1422400">
            <a:lnSpc>
              <a:spcPct val="90000"/>
            </a:lnSpc>
            <a:spcBef>
              <a:spcPct val="0"/>
            </a:spcBef>
            <a:spcAft>
              <a:spcPct val="35000"/>
            </a:spcAft>
            <a:buNone/>
          </a:pPr>
          <a:r>
            <a:rPr lang="es-ES" sz="3200" b="1" kern="1200" dirty="0"/>
            <a:t>Buena salud física, pero vulnerabilidad en salud mental</a:t>
          </a:r>
          <a:endParaRPr lang="en-US" sz="3200" kern="1200" dirty="0"/>
        </a:p>
      </dsp:txBody>
      <dsp:txXfrm>
        <a:off x="269" y="2900791"/>
        <a:ext cx="3258740" cy="2346293"/>
      </dsp:txXfrm>
    </dsp:sp>
    <dsp:sp modelId="{65EC498A-35EA-4E48-B3BD-CA83B69D6F44}">
      <dsp:nvSpPr>
        <dsp:cNvPr id="0" name=""/>
        <dsp:cNvSpPr/>
      </dsp:nvSpPr>
      <dsp:spPr>
        <a:xfrm>
          <a:off x="269" y="1336595"/>
          <a:ext cx="3258740" cy="1564195"/>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1891" tIns="165100" rIns="321891" bIns="165100" numCol="1" spcCol="1270" anchor="ctr" anchorCtr="0">
          <a:noAutofit/>
        </a:bodyPr>
        <a:lstStyle/>
        <a:p>
          <a:pPr marL="0" lvl="0" indent="0" algn="l" defTabSz="3556000">
            <a:lnSpc>
              <a:spcPct val="90000"/>
            </a:lnSpc>
            <a:spcBef>
              <a:spcPct val="0"/>
            </a:spcBef>
            <a:spcAft>
              <a:spcPct val="35000"/>
            </a:spcAft>
            <a:buNone/>
          </a:pPr>
          <a:r>
            <a:rPr lang="en-US" sz="8000" kern="1200"/>
            <a:t>01</a:t>
          </a:r>
        </a:p>
      </dsp:txBody>
      <dsp:txXfrm>
        <a:off x="269" y="1336595"/>
        <a:ext cx="3258740" cy="1564195"/>
      </dsp:txXfrm>
    </dsp:sp>
    <dsp:sp modelId="{5F0D4C69-428E-EF49-95AA-05984E0DEE10}">
      <dsp:nvSpPr>
        <dsp:cNvPr id="0" name=""/>
        <dsp:cNvSpPr/>
      </dsp:nvSpPr>
      <dsp:spPr>
        <a:xfrm>
          <a:off x="3519709" y="1336595"/>
          <a:ext cx="3258740" cy="3910488"/>
        </a:xfrm>
        <a:prstGeom prst="rect">
          <a:avLst/>
        </a:prstGeom>
        <a:solidFill>
          <a:schemeClr val="accent2">
            <a:hueOff val="1560507"/>
            <a:satOff val="-1946"/>
            <a:lumOff val="458"/>
            <a:alphaOff val="0"/>
          </a:schemeClr>
        </a:solidFill>
        <a:ln w="25400" cap="flat" cmpd="sng" algn="ctr">
          <a:solidFill>
            <a:schemeClr val="accent2">
              <a:hueOff val="1560507"/>
              <a:satOff val="-1946"/>
              <a:lumOff val="45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1891" tIns="0" rIns="321891" bIns="330200" numCol="1" spcCol="1270" anchor="t" anchorCtr="0">
          <a:noAutofit/>
        </a:bodyPr>
        <a:lstStyle/>
        <a:p>
          <a:pPr marL="0" lvl="0" indent="0" algn="l" defTabSz="1422400">
            <a:lnSpc>
              <a:spcPct val="90000"/>
            </a:lnSpc>
            <a:spcBef>
              <a:spcPct val="0"/>
            </a:spcBef>
            <a:spcAft>
              <a:spcPct val="35000"/>
            </a:spcAft>
            <a:buNone/>
          </a:pPr>
          <a:r>
            <a:rPr lang="es-ES" sz="3200" b="1" kern="1200" dirty="0"/>
            <a:t>Brecha de género consistente</a:t>
          </a:r>
          <a:endParaRPr lang="en-US" sz="3200" kern="1200" dirty="0"/>
        </a:p>
      </dsp:txBody>
      <dsp:txXfrm>
        <a:off x="3519709" y="2900791"/>
        <a:ext cx="3258740" cy="2346293"/>
      </dsp:txXfrm>
    </dsp:sp>
    <dsp:sp modelId="{86158289-21F8-8F47-AE7B-BFAAD06DEDA4}">
      <dsp:nvSpPr>
        <dsp:cNvPr id="0" name=""/>
        <dsp:cNvSpPr/>
      </dsp:nvSpPr>
      <dsp:spPr>
        <a:xfrm>
          <a:off x="3519709" y="1336595"/>
          <a:ext cx="3258740" cy="1564195"/>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1891" tIns="165100" rIns="321891" bIns="165100" numCol="1" spcCol="1270" anchor="ctr" anchorCtr="0">
          <a:noAutofit/>
        </a:bodyPr>
        <a:lstStyle/>
        <a:p>
          <a:pPr marL="0" lvl="0" indent="0" algn="l" defTabSz="3556000">
            <a:lnSpc>
              <a:spcPct val="90000"/>
            </a:lnSpc>
            <a:spcBef>
              <a:spcPct val="0"/>
            </a:spcBef>
            <a:spcAft>
              <a:spcPct val="35000"/>
            </a:spcAft>
            <a:buNone/>
          </a:pPr>
          <a:r>
            <a:rPr lang="en-US" sz="8000" kern="1200"/>
            <a:t>02</a:t>
          </a:r>
        </a:p>
      </dsp:txBody>
      <dsp:txXfrm>
        <a:off x="3519709" y="1336595"/>
        <a:ext cx="3258740" cy="1564195"/>
      </dsp:txXfrm>
    </dsp:sp>
    <dsp:sp modelId="{22F849D9-8000-A540-8F69-9D17A2F8EA41}">
      <dsp:nvSpPr>
        <dsp:cNvPr id="0" name=""/>
        <dsp:cNvSpPr/>
      </dsp:nvSpPr>
      <dsp:spPr>
        <a:xfrm>
          <a:off x="7039149" y="1336595"/>
          <a:ext cx="3258740" cy="3910488"/>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1891" tIns="0" rIns="321891" bIns="330200" numCol="1" spcCol="1270" anchor="t" anchorCtr="0">
          <a:noAutofit/>
        </a:bodyPr>
        <a:lstStyle/>
        <a:p>
          <a:pPr marL="0" lvl="0" indent="0" algn="l" defTabSz="1422400">
            <a:lnSpc>
              <a:spcPct val="90000"/>
            </a:lnSpc>
            <a:spcBef>
              <a:spcPct val="0"/>
            </a:spcBef>
            <a:spcAft>
              <a:spcPct val="35000"/>
            </a:spcAft>
            <a:buNone/>
          </a:pPr>
          <a:r>
            <a:rPr lang="es-ES" sz="3200" b="1" kern="1200" dirty="0"/>
            <a:t>Más naturaleza = mejor CVRS</a:t>
          </a:r>
          <a:endParaRPr lang="en-US" sz="3200" kern="1200" dirty="0"/>
        </a:p>
      </dsp:txBody>
      <dsp:txXfrm>
        <a:off x="7039149" y="2900791"/>
        <a:ext cx="3258740" cy="2346293"/>
      </dsp:txXfrm>
    </dsp:sp>
    <dsp:sp modelId="{65FAD314-D859-4045-8CAE-484413EAD6AE}">
      <dsp:nvSpPr>
        <dsp:cNvPr id="0" name=""/>
        <dsp:cNvSpPr/>
      </dsp:nvSpPr>
      <dsp:spPr>
        <a:xfrm>
          <a:off x="7039149" y="1336595"/>
          <a:ext cx="3258740" cy="1564195"/>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1891" tIns="165100" rIns="321891" bIns="165100" numCol="1" spcCol="1270" anchor="ctr" anchorCtr="0">
          <a:noAutofit/>
        </a:bodyPr>
        <a:lstStyle/>
        <a:p>
          <a:pPr marL="0" lvl="0" indent="0" algn="l" defTabSz="3556000">
            <a:lnSpc>
              <a:spcPct val="90000"/>
            </a:lnSpc>
            <a:spcBef>
              <a:spcPct val="0"/>
            </a:spcBef>
            <a:spcAft>
              <a:spcPct val="35000"/>
            </a:spcAft>
            <a:buNone/>
          </a:pPr>
          <a:r>
            <a:rPr lang="en-US" sz="8000" kern="1200"/>
            <a:t>03</a:t>
          </a:r>
        </a:p>
      </dsp:txBody>
      <dsp:txXfrm>
        <a:off x="7039149" y="1336595"/>
        <a:ext cx="3258740" cy="1564195"/>
      </dsp:txXfrm>
    </dsp:sp>
    <dsp:sp modelId="{6B885B7A-166B-114A-B946-C40AF8BA281A}">
      <dsp:nvSpPr>
        <dsp:cNvPr id="0" name=""/>
        <dsp:cNvSpPr/>
      </dsp:nvSpPr>
      <dsp:spPr>
        <a:xfrm>
          <a:off x="10558589" y="1336595"/>
          <a:ext cx="3258740" cy="3910488"/>
        </a:xfrm>
        <a:prstGeom prst="rect">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1891" tIns="0" rIns="321891" bIns="330200" numCol="1" spcCol="1270" anchor="t" anchorCtr="0">
          <a:noAutofit/>
        </a:bodyPr>
        <a:lstStyle/>
        <a:p>
          <a:pPr marL="0" lvl="0" indent="0" algn="l" defTabSz="1422400">
            <a:lnSpc>
              <a:spcPct val="90000"/>
            </a:lnSpc>
            <a:spcBef>
              <a:spcPct val="0"/>
            </a:spcBef>
            <a:spcAft>
              <a:spcPct val="35000"/>
            </a:spcAft>
            <a:buNone/>
          </a:pPr>
          <a:r>
            <a:rPr lang="es-ES" sz="3200" b="1" kern="1200" dirty="0"/>
            <a:t>Fuerte transmisión familiar e intergeneracional.</a:t>
          </a:r>
          <a:endParaRPr lang="en-US" sz="3200" kern="1200" dirty="0"/>
        </a:p>
      </dsp:txBody>
      <dsp:txXfrm>
        <a:off x="10558589" y="2900791"/>
        <a:ext cx="3258740" cy="2346293"/>
      </dsp:txXfrm>
    </dsp:sp>
    <dsp:sp modelId="{CE2AD060-9DA0-8D4A-853F-DD59769D7365}">
      <dsp:nvSpPr>
        <dsp:cNvPr id="0" name=""/>
        <dsp:cNvSpPr/>
      </dsp:nvSpPr>
      <dsp:spPr>
        <a:xfrm>
          <a:off x="10558589" y="1336595"/>
          <a:ext cx="3258740" cy="1564195"/>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1891" tIns="165100" rIns="321891" bIns="165100" numCol="1" spcCol="1270" anchor="ctr" anchorCtr="0">
          <a:noAutofit/>
        </a:bodyPr>
        <a:lstStyle/>
        <a:p>
          <a:pPr marL="0" lvl="0" indent="0" algn="l" defTabSz="3556000">
            <a:lnSpc>
              <a:spcPct val="90000"/>
            </a:lnSpc>
            <a:spcBef>
              <a:spcPct val="0"/>
            </a:spcBef>
            <a:spcAft>
              <a:spcPct val="35000"/>
            </a:spcAft>
            <a:buNone/>
          </a:pPr>
          <a:r>
            <a:rPr lang="en-US" sz="8000" kern="1200"/>
            <a:t>04</a:t>
          </a:r>
          <a:endParaRPr lang="en-US" sz="8000" kern="1200" dirty="0"/>
        </a:p>
      </dsp:txBody>
      <dsp:txXfrm>
        <a:off x="10558589" y="1336595"/>
        <a:ext cx="3258740" cy="1564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A2905-9434-4318-A9E4-46DFB867CB6C}">
      <dsp:nvSpPr>
        <dsp:cNvPr id="0" name=""/>
        <dsp:cNvSpPr/>
      </dsp:nvSpPr>
      <dsp:spPr>
        <a:xfrm>
          <a:off x="0" y="2783"/>
          <a:ext cx="12801600" cy="1410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94E87-C922-4FB7-8D77-F23FE362ED7B}">
      <dsp:nvSpPr>
        <dsp:cNvPr id="0" name=""/>
        <dsp:cNvSpPr/>
      </dsp:nvSpPr>
      <dsp:spPr>
        <a:xfrm>
          <a:off x="426789" y="320230"/>
          <a:ext cx="775980" cy="775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1074AD-C831-483C-9C75-A24A633E86F8}">
      <dsp:nvSpPr>
        <dsp:cNvPr id="0" name=""/>
        <dsp:cNvSpPr/>
      </dsp:nvSpPr>
      <dsp:spPr>
        <a:xfrm>
          <a:off x="1629558" y="2783"/>
          <a:ext cx="11172041" cy="141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17" tIns="149317" rIns="149317" bIns="149317" numCol="1" spcCol="1270" anchor="ctr" anchorCtr="0">
          <a:noAutofit/>
        </a:bodyPr>
        <a:lstStyle/>
        <a:p>
          <a:pPr marL="0" lvl="0" indent="0" algn="l" defTabSz="1422400">
            <a:lnSpc>
              <a:spcPct val="100000"/>
            </a:lnSpc>
            <a:spcBef>
              <a:spcPct val="0"/>
            </a:spcBef>
            <a:spcAft>
              <a:spcPct val="35000"/>
            </a:spcAft>
            <a:buNone/>
          </a:pPr>
          <a:r>
            <a:rPr lang="en-US" sz="3200" kern="1200" dirty="0" err="1"/>
            <a:t>Mejoras</a:t>
          </a:r>
          <a:r>
            <a:rPr lang="en-US" sz="3200" kern="1200" dirty="0"/>
            <a:t> </a:t>
          </a:r>
          <a:r>
            <a:rPr lang="en-US" sz="3200" kern="1200" dirty="0" err="1"/>
            <a:t>significativas</a:t>
          </a:r>
          <a:r>
            <a:rPr lang="en-US" sz="3200" kern="1200" dirty="0"/>
            <a:t> </a:t>
          </a:r>
          <a:r>
            <a:rPr lang="en-US" sz="3200" kern="1200" dirty="0" err="1"/>
            <a:t>en</a:t>
          </a:r>
          <a:r>
            <a:rPr lang="en-US" sz="3200" kern="1200" dirty="0"/>
            <a:t> </a:t>
          </a:r>
          <a:r>
            <a:rPr lang="en-US" sz="3200" kern="1200" dirty="0" err="1"/>
            <a:t>conexión</a:t>
          </a:r>
          <a:r>
            <a:rPr lang="en-US" sz="3200" kern="1200" dirty="0"/>
            <a:t> con la </a:t>
          </a:r>
          <a:r>
            <a:rPr lang="en-US" sz="3200" kern="1200" dirty="0" err="1"/>
            <a:t>naturaleza</a:t>
          </a:r>
          <a:endParaRPr lang="en-US" sz="3200" kern="1200" dirty="0"/>
        </a:p>
      </dsp:txBody>
      <dsp:txXfrm>
        <a:off x="1629558" y="2783"/>
        <a:ext cx="11172041" cy="1410873"/>
      </dsp:txXfrm>
    </dsp:sp>
    <dsp:sp modelId="{14587F3A-297F-40EF-9FF6-E71F21B5B901}">
      <dsp:nvSpPr>
        <dsp:cNvPr id="0" name=""/>
        <dsp:cNvSpPr/>
      </dsp:nvSpPr>
      <dsp:spPr>
        <a:xfrm>
          <a:off x="0" y="1766375"/>
          <a:ext cx="12801600" cy="1410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1A5E8-4179-4A3B-B366-F12720DFD73D}">
      <dsp:nvSpPr>
        <dsp:cNvPr id="0" name=""/>
        <dsp:cNvSpPr/>
      </dsp:nvSpPr>
      <dsp:spPr>
        <a:xfrm>
          <a:off x="426789" y="2083821"/>
          <a:ext cx="775980" cy="775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605D01-FA7F-4D54-9A80-7B4E584B98C8}">
      <dsp:nvSpPr>
        <dsp:cNvPr id="0" name=""/>
        <dsp:cNvSpPr/>
      </dsp:nvSpPr>
      <dsp:spPr>
        <a:xfrm>
          <a:off x="1629558" y="1766375"/>
          <a:ext cx="11172041" cy="141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17" tIns="149317" rIns="149317" bIns="149317" numCol="1" spcCol="1270" anchor="ctr" anchorCtr="0">
          <a:noAutofit/>
        </a:bodyPr>
        <a:lstStyle/>
        <a:p>
          <a:pPr marL="0" lvl="0" indent="0" algn="l" defTabSz="1422400">
            <a:lnSpc>
              <a:spcPct val="100000"/>
            </a:lnSpc>
            <a:spcBef>
              <a:spcPct val="0"/>
            </a:spcBef>
            <a:spcAft>
              <a:spcPct val="35000"/>
            </a:spcAft>
            <a:buNone/>
          </a:pPr>
          <a:r>
            <a:rPr lang="en-US" sz="3200" kern="1200" dirty="0" err="1"/>
            <a:t>Efecto</a:t>
          </a:r>
          <a:r>
            <a:rPr lang="en-US" sz="3200" kern="1200" dirty="0"/>
            <a:t> </a:t>
          </a:r>
          <a:r>
            <a:rPr lang="en-US" sz="3200" kern="1200" dirty="0" err="1"/>
            <a:t>especialmente</a:t>
          </a:r>
          <a:r>
            <a:rPr lang="en-US" sz="3200" kern="1200" dirty="0"/>
            <a:t> </a:t>
          </a:r>
          <a:r>
            <a:rPr lang="en-US" sz="3200" kern="1200" dirty="0" err="1"/>
            <a:t>fuerte</a:t>
          </a:r>
          <a:r>
            <a:rPr lang="en-US" sz="3200" kern="1200" dirty="0"/>
            <a:t> </a:t>
          </a:r>
          <a:r>
            <a:rPr lang="en-US" sz="3200" kern="1200" dirty="0" err="1"/>
            <a:t>en</a:t>
          </a:r>
          <a:r>
            <a:rPr lang="en-US" sz="3200" kern="1200" dirty="0"/>
            <a:t> </a:t>
          </a:r>
          <a:r>
            <a:rPr lang="en-US" sz="3200" kern="1200" dirty="0" err="1"/>
            <a:t>adolescentes</a:t>
          </a:r>
          <a:r>
            <a:rPr lang="en-US" sz="3200" kern="1200" dirty="0"/>
            <a:t> (12–16 </a:t>
          </a:r>
          <a:r>
            <a:rPr lang="en-US" sz="3200" kern="1200" dirty="0" err="1"/>
            <a:t>años</a:t>
          </a:r>
          <a:r>
            <a:rPr lang="en-US" sz="3200" kern="1200" dirty="0"/>
            <a:t>)</a:t>
          </a:r>
        </a:p>
      </dsp:txBody>
      <dsp:txXfrm>
        <a:off x="1629558" y="1766375"/>
        <a:ext cx="11172041" cy="1410873"/>
      </dsp:txXfrm>
    </dsp:sp>
    <dsp:sp modelId="{FC1A2975-996A-4148-BFAF-9526A00C67CC}">
      <dsp:nvSpPr>
        <dsp:cNvPr id="0" name=""/>
        <dsp:cNvSpPr/>
      </dsp:nvSpPr>
      <dsp:spPr>
        <a:xfrm>
          <a:off x="0" y="3529967"/>
          <a:ext cx="12801600" cy="1410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4A43B-B44D-4785-AAB8-75ECC4FACF30}">
      <dsp:nvSpPr>
        <dsp:cNvPr id="0" name=""/>
        <dsp:cNvSpPr/>
      </dsp:nvSpPr>
      <dsp:spPr>
        <a:xfrm>
          <a:off x="426789" y="3847413"/>
          <a:ext cx="775980" cy="775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B007A-3D33-4447-AAD1-3F36E4A28D90}">
      <dsp:nvSpPr>
        <dsp:cNvPr id="0" name=""/>
        <dsp:cNvSpPr/>
      </dsp:nvSpPr>
      <dsp:spPr>
        <a:xfrm>
          <a:off x="1629558" y="3529967"/>
          <a:ext cx="11172041" cy="141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17" tIns="149317" rIns="149317" bIns="149317" numCol="1" spcCol="1270" anchor="ctr" anchorCtr="0">
          <a:noAutofit/>
        </a:bodyPr>
        <a:lstStyle/>
        <a:p>
          <a:pPr marL="0" lvl="0" indent="0" algn="l" defTabSz="1422400">
            <a:lnSpc>
              <a:spcPct val="100000"/>
            </a:lnSpc>
            <a:spcBef>
              <a:spcPct val="0"/>
            </a:spcBef>
            <a:spcAft>
              <a:spcPct val="35000"/>
            </a:spcAft>
            <a:buNone/>
          </a:pPr>
          <a:r>
            <a:rPr lang="en-US" sz="3200" kern="1200" dirty="0"/>
            <a:t>Espacio de </a:t>
          </a:r>
          <a:r>
            <a:rPr lang="en-US" sz="3200" kern="1200" dirty="0" err="1"/>
            <a:t>bienestar</a:t>
          </a:r>
          <a:r>
            <a:rPr lang="en-US" sz="3200" kern="1200" dirty="0"/>
            <a:t> </a:t>
          </a:r>
          <a:r>
            <a:rPr lang="en-US" sz="3200" kern="1200" dirty="0" err="1"/>
            <a:t>emocional</a:t>
          </a:r>
          <a:r>
            <a:rPr lang="en-US" sz="3200" kern="1200" dirty="0"/>
            <a:t> y </a:t>
          </a:r>
          <a:r>
            <a:rPr lang="en-US" sz="3200" kern="1200" dirty="0" err="1"/>
            <a:t>cohesión</a:t>
          </a:r>
          <a:r>
            <a:rPr lang="en-US" sz="3200" kern="1200" dirty="0"/>
            <a:t> social</a:t>
          </a:r>
        </a:p>
      </dsp:txBody>
      <dsp:txXfrm>
        <a:off x="1629558" y="3529967"/>
        <a:ext cx="11172041" cy="1410873"/>
      </dsp:txXfrm>
    </dsp:sp>
    <dsp:sp modelId="{248B0D9A-9449-444C-B89D-340F625B580A}">
      <dsp:nvSpPr>
        <dsp:cNvPr id="0" name=""/>
        <dsp:cNvSpPr/>
      </dsp:nvSpPr>
      <dsp:spPr>
        <a:xfrm>
          <a:off x="0" y="5293558"/>
          <a:ext cx="12801600" cy="1410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D995F-382D-4051-8ED4-E29AF2BF4B0F}">
      <dsp:nvSpPr>
        <dsp:cNvPr id="0" name=""/>
        <dsp:cNvSpPr/>
      </dsp:nvSpPr>
      <dsp:spPr>
        <a:xfrm>
          <a:off x="426789" y="5611005"/>
          <a:ext cx="775980" cy="775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445859-2F54-402A-BD42-58F60BCC72A1}">
      <dsp:nvSpPr>
        <dsp:cNvPr id="0" name=""/>
        <dsp:cNvSpPr/>
      </dsp:nvSpPr>
      <dsp:spPr>
        <a:xfrm>
          <a:off x="1629558" y="5293558"/>
          <a:ext cx="11172041" cy="1410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17" tIns="149317" rIns="149317" bIns="149317" numCol="1" spcCol="1270" anchor="ctr" anchorCtr="0">
          <a:noAutofit/>
        </a:bodyPr>
        <a:lstStyle/>
        <a:p>
          <a:pPr marL="0" lvl="0" indent="0" algn="l" defTabSz="1422400">
            <a:lnSpc>
              <a:spcPct val="100000"/>
            </a:lnSpc>
            <a:spcBef>
              <a:spcPct val="0"/>
            </a:spcBef>
            <a:spcAft>
              <a:spcPct val="35000"/>
            </a:spcAft>
            <a:buNone/>
          </a:pPr>
          <a:r>
            <a:rPr lang="en-US" sz="3200" kern="1200" dirty="0"/>
            <a:t>Modelo de </a:t>
          </a:r>
          <a:r>
            <a:rPr lang="en-US" sz="3200" kern="1200" dirty="0" err="1"/>
            <a:t>intervención</a:t>
          </a:r>
          <a:r>
            <a:rPr lang="en-US" sz="3200" kern="1200" dirty="0"/>
            <a:t> </a:t>
          </a:r>
          <a:r>
            <a:rPr lang="en-US" sz="3200" kern="1200" dirty="0" err="1"/>
            <a:t>reconocido</a:t>
          </a:r>
          <a:r>
            <a:rPr lang="en-US" sz="3200" kern="1200" dirty="0"/>
            <a:t> </a:t>
          </a:r>
          <a:r>
            <a:rPr lang="en-US" sz="3200" kern="1200" dirty="0" err="1"/>
            <a:t>por</a:t>
          </a:r>
          <a:r>
            <a:rPr lang="en-US" sz="3200" kern="1200" dirty="0"/>
            <a:t> </a:t>
          </a:r>
          <a:r>
            <a:rPr lang="en-US" sz="3200" kern="1200" dirty="0" err="1"/>
            <a:t>su</a:t>
          </a:r>
          <a:r>
            <a:rPr lang="en-US" sz="3200" kern="1200" dirty="0"/>
            <a:t> valor </a:t>
          </a:r>
          <a:r>
            <a:rPr lang="en-US" sz="3200" kern="1200" dirty="0" err="1"/>
            <a:t>preventivo</a:t>
          </a:r>
          <a:endParaRPr lang="en-US" sz="3200" kern="1200" dirty="0"/>
        </a:p>
      </dsp:txBody>
      <dsp:txXfrm>
        <a:off x="1629558" y="5293558"/>
        <a:ext cx="11172041" cy="1410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0D3ED-C9F6-454A-9A6C-4FBDF75E2CE0}">
      <dsp:nvSpPr>
        <dsp:cNvPr id="0" name=""/>
        <dsp:cNvSpPr/>
      </dsp:nvSpPr>
      <dsp:spPr>
        <a:xfrm>
          <a:off x="0" y="0"/>
          <a:ext cx="11887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A9BF3-0C71-B54F-949D-9484237EFF00}">
      <dsp:nvSpPr>
        <dsp:cNvPr id="0" name=""/>
        <dsp:cNvSpPr/>
      </dsp:nvSpPr>
      <dsp:spPr>
        <a:xfrm>
          <a:off x="0" y="0"/>
          <a:ext cx="118872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a:t> </a:t>
          </a:r>
          <a:r>
            <a:rPr lang="en-US" sz="4200" b="1" kern="1200" dirty="0" err="1"/>
            <a:t>Ampliar</a:t>
          </a:r>
          <a:r>
            <a:rPr lang="en-US" sz="4200" b="1" kern="1200" dirty="0"/>
            <a:t> e </a:t>
          </a:r>
          <a:r>
            <a:rPr lang="en-US" sz="4200" b="1" kern="1200" dirty="0" err="1"/>
            <a:t>institucionalizar</a:t>
          </a:r>
          <a:r>
            <a:rPr lang="en-US" sz="4200" b="1" kern="1200" dirty="0"/>
            <a:t> Pinto </a:t>
          </a:r>
          <a:r>
            <a:rPr lang="en-US" sz="4200" b="1" kern="1200" dirty="0" err="1"/>
            <a:t>en</a:t>
          </a:r>
          <a:r>
            <a:rPr lang="en-US" sz="4200" b="1" kern="1200" dirty="0"/>
            <a:t> Verde</a:t>
          </a:r>
        </a:p>
      </dsp:txBody>
      <dsp:txXfrm>
        <a:off x="0" y="0"/>
        <a:ext cx="11887200" cy="1371599"/>
      </dsp:txXfrm>
    </dsp:sp>
    <dsp:sp modelId="{1EB64502-4058-4248-9669-75703BA1DF52}">
      <dsp:nvSpPr>
        <dsp:cNvPr id="0" name=""/>
        <dsp:cNvSpPr/>
      </dsp:nvSpPr>
      <dsp:spPr>
        <a:xfrm>
          <a:off x="0" y="1371599"/>
          <a:ext cx="11887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F8C82-8EB7-4846-8B3F-42238FD3BF9F}">
      <dsp:nvSpPr>
        <dsp:cNvPr id="0" name=""/>
        <dsp:cNvSpPr/>
      </dsp:nvSpPr>
      <dsp:spPr>
        <a:xfrm>
          <a:off x="0" y="1371599"/>
          <a:ext cx="118872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err="1"/>
            <a:t>Programas</a:t>
          </a:r>
          <a:r>
            <a:rPr lang="en-US" sz="4200" b="1" kern="1200" dirty="0"/>
            <a:t> de </a:t>
          </a:r>
          <a:r>
            <a:rPr lang="en-US" sz="4200" b="1" kern="1200" dirty="0" err="1"/>
            <a:t>naturaleza</a:t>
          </a:r>
          <a:r>
            <a:rPr lang="en-US" sz="4200" b="1" kern="1200" dirty="0"/>
            <a:t> </a:t>
          </a:r>
          <a:r>
            <a:rPr lang="en-US" sz="4200" b="1" kern="1200" dirty="0" err="1"/>
            <a:t>en</a:t>
          </a:r>
          <a:r>
            <a:rPr lang="en-US" sz="4200" b="1" kern="1200" dirty="0"/>
            <a:t> </a:t>
          </a:r>
          <a:r>
            <a:rPr lang="en-US" sz="4200" b="1" kern="1200" dirty="0" err="1"/>
            <a:t>escuelas</a:t>
          </a:r>
          <a:r>
            <a:rPr lang="en-US" sz="4200" b="1" kern="1200" dirty="0"/>
            <a:t> y comunidad</a:t>
          </a:r>
        </a:p>
      </dsp:txBody>
      <dsp:txXfrm>
        <a:off x="0" y="1371599"/>
        <a:ext cx="11887200" cy="1371599"/>
      </dsp:txXfrm>
    </dsp:sp>
    <dsp:sp modelId="{2264C42B-0B12-124C-B96E-80DD1FA8BD34}">
      <dsp:nvSpPr>
        <dsp:cNvPr id="0" name=""/>
        <dsp:cNvSpPr/>
      </dsp:nvSpPr>
      <dsp:spPr>
        <a:xfrm>
          <a:off x="0" y="2743199"/>
          <a:ext cx="11887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C6B35-6335-DE47-9D0A-D5882A65E4F2}">
      <dsp:nvSpPr>
        <dsp:cNvPr id="0" name=""/>
        <dsp:cNvSpPr/>
      </dsp:nvSpPr>
      <dsp:spPr>
        <a:xfrm>
          <a:off x="0" y="2743199"/>
          <a:ext cx="118872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err="1"/>
            <a:t>Intervenciones</a:t>
          </a:r>
          <a:r>
            <a:rPr lang="en-US" sz="4200" b="1" kern="1200" dirty="0"/>
            <a:t> </a:t>
          </a:r>
          <a:r>
            <a:rPr lang="en-US" sz="4200" b="1" kern="1200" dirty="0" err="1"/>
            <a:t>dirigidas</a:t>
          </a:r>
          <a:r>
            <a:rPr lang="en-US" sz="4200" b="1" kern="1200" dirty="0"/>
            <a:t> a </a:t>
          </a:r>
          <a:r>
            <a:rPr lang="en-US" sz="4200" b="1" kern="1200" dirty="0" err="1"/>
            <a:t>adolescentes</a:t>
          </a:r>
          <a:r>
            <a:rPr lang="en-US" sz="4200" b="1" kern="1200" dirty="0"/>
            <a:t> y </a:t>
          </a:r>
          <a:r>
            <a:rPr lang="en-US" sz="4200" b="1" kern="1200" dirty="0" err="1"/>
            <a:t>mujeres</a:t>
          </a:r>
          <a:endParaRPr lang="en-US" sz="4200" b="1" kern="1200" dirty="0"/>
        </a:p>
      </dsp:txBody>
      <dsp:txXfrm>
        <a:off x="0" y="2743199"/>
        <a:ext cx="11887200" cy="1371599"/>
      </dsp:txXfrm>
    </dsp:sp>
    <dsp:sp modelId="{16D018D7-B099-AC4C-9704-942836754600}">
      <dsp:nvSpPr>
        <dsp:cNvPr id="0" name=""/>
        <dsp:cNvSpPr/>
      </dsp:nvSpPr>
      <dsp:spPr>
        <a:xfrm>
          <a:off x="0" y="4114799"/>
          <a:ext cx="11887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2D603-526B-EC4A-9A06-CFD81A813D21}">
      <dsp:nvSpPr>
        <dsp:cNvPr id="0" name=""/>
        <dsp:cNvSpPr/>
      </dsp:nvSpPr>
      <dsp:spPr>
        <a:xfrm>
          <a:off x="0" y="4114799"/>
          <a:ext cx="11887200"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err="1"/>
            <a:t>Monitoreo</a:t>
          </a:r>
          <a:r>
            <a:rPr lang="en-US" sz="4200" b="1" kern="1200" dirty="0"/>
            <a:t> </a:t>
          </a:r>
          <a:r>
            <a:rPr lang="en-US" sz="4200" b="1" kern="1200" dirty="0" err="1"/>
            <a:t>anual</a:t>
          </a:r>
          <a:r>
            <a:rPr lang="en-US" sz="4200" b="1" kern="1200" dirty="0"/>
            <a:t> de CVRS y </a:t>
          </a:r>
          <a:r>
            <a:rPr lang="en-US" sz="4200" b="1" kern="1200" dirty="0" err="1"/>
            <a:t>conexión</a:t>
          </a:r>
          <a:r>
            <a:rPr lang="en-US" sz="4200" b="1" kern="1200" dirty="0"/>
            <a:t> con </a:t>
          </a:r>
          <a:r>
            <a:rPr lang="en-US" sz="4200" b="1" kern="1200" dirty="0" err="1"/>
            <a:t>naturaleza</a:t>
          </a:r>
          <a:endParaRPr lang="en-US" sz="4200" b="1" kern="1200" dirty="0"/>
        </a:p>
      </dsp:txBody>
      <dsp:txXfrm>
        <a:off x="0" y="4114799"/>
        <a:ext cx="11887200" cy="1371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0D3ED-C9F6-454A-9A6C-4FBDF75E2CE0}">
      <dsp:nvSpPr>
        <dsp:cNvPr id="0" name=""/>
        <dsp:cNvSpPr/>
      </dsp:nvSpPr>
      <dsp:spPr>
        <a:xfrm>
          <a:off x="0" y="708"/>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A9BF3-0C71-B54F-949D-9484237EFF00}">
      <dsp:nvSpPr>
        <dsp:cNvPr id="0" name=""/>
        <dsp:cNvSpPr/>
      </dsp:nvSpPr>
      <dsp:spPr>
        <a:xfrm>
          <a:off x="0" y="708"/>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 </a:t>
          </a:r>
          <a:r>
            <a:rPr lang="es-ES" sz="2900" b="1" kern="1200" dirty="0"/>
            <a:t>Priorizar la salud mental y la vitalidad como eje central de las intervenciones urbanas</a:t>
          </a:r>
          <a:endParaRPr lang="en-US" sz="2900" b="1" kern="1200" dirty="0"/>
        </a:p>
      </dsp:txBody>
      <dsp:txXfrm>
        <a:off x="0" y="708"/>
        <a:ext cx="13304520" cy="829288"/>
      </dsp:txXfrm>
    </dsp:sp>
    <dsp:sp modelId="{1EB64502-4058-4248-9669-75703BA1DF52}">
      <dsp:nvSpPr>
        <dsp:cNvPr id="0" name=""/>
        <dsp:cNvSpPr/>
      </dsp:nvSpPr>
      <dsp:spPr>
        <a:xfrm>
          <a:off x="0" y="829997"/>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F8C82-8EB7-4846-8B3F-42238FD3BF9F}">
      <dsp:nvSpPr>
        <dsp:cNvPr id="0" name=""/>
        <dsp:cNvSpPr/>
      </dsp:nvSpPr>
      <dsp:spPr>
        <a:xfrm>
          <a:off x="0" y="829997"/>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dirty="0"/>
            <a:t>Reequilibrar la inequidad territorial y de género en el acceso a naturaleza</a:t>
          </a:r>
          <a:endParaRPr lang="en-US" sz="2900" b="1" kern="1200" dirty="0"/>
        </a:p>
      </dsp:txBody>
      <dsp:txXfrm>
        <a:off x="0" y="829997"/>
        <a:ext cx="13304520" cy="829288"/>
      </dsp:txXfrm>
    </dsp:sp>
    <dsp:sp modelId="{2264C42B-0B12-124C-B96E-80DD1FA8BD34}">
      <dsp:nvSpPr>
        <dsp:cNvPr id="0" name=""/>
        <dsp:cNvSpPr/>
      </dsp:nvSpPr>
      <dsp:spPr>
        <a:xfrm>
          <a:off x="0" y="1659286"/>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C6B35-6335-DE47-9D0A-D5882A65E4F2}">
      <dsp:nvSpPr>
        <dsp:cNvPr id="0" name=""/>
        <dsp:cNvSpPr/>
      </dsp:nvSpPr>
      <dsp:spPr>
        <a:xfrm>
          <a:off x="0" y="1659286"/>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dirty="0"/>
            <a:t>Fortalecer programas de naturaleza como intervención urbana de salud pública</a:t>
          </a:r>
          <a:endParaRPr lang="en-US" sz="2900" b="1" kern="1200" dirty="0"/>
        </a:p>
      </dsp:txBody>
      <dsp:txXfrm>
        <a:off x="0" y="1659286"/>
        <a:ext cx="13304520" cy="829288"/>
      </dsp:txXfrm>
    </dsp:sp>
    <dsp:sp modelId="{16D018D7-B099-AC4C-9704-942836754600}">
      <dsp:nvSpPr>
        <dsp:cNvPr id="0" name=""/>
        <dsp:cNvSpPr/>
      </dsp:nvSpPr>
      <dsp:spPr>
        <a:xfrm>
          <a:off x="0" y="2488575"/>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2D603-526B-EC4A-9A06-CFD81A813D21}">
      <dsp:nvSpPr>
        <dsp:cNvPr id="0" name=""/>
        <dsp:cNvSpPr/>
      </dsp:nvSpPr>
      <dsp:spPr>
        <a:xfrm>
          <a:off x="0" y="2488575"/>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dirty="0"/>
            <a:t>Incorporar la perspectiva transgeneracional: intervenir hoy cambia el mañana</a:t>
          </a:r>
          <a:endParaRPr lang="en-US" sz="2900" b="1" kern="1200" dirty="0"/>
        </a:p>
      </dsp:txBody>
      <dsp:txXfrm>
        <a:off x="0" y="2488575"/>
        <a:ext cx="13304520" cy="829288"/>
      </dsp:txXfrm>
    </dsp:sp>
    <dsp:sp modelId="{5FA1E244-3956-C841-91DE-9E6872B75A04}">
      <dsp:nvSpPr>
        <dsp:cNvPr id="0" name=""/>
        <dsp:cNvSpPr/>
      </dsp:nvSpPr>
      <dsp:spPr>
        <a:xfrm>
          <a:off x="0" y="3317864"/>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89C1C-1F2D-F14E-9DEB-2DF1EA6586CB}">
      <dsp:nvSpPr>
        <dsp:cNvPr id="0" name=""/>
        <dsp:cNvSpPr/>
      </dsp:nvSpPr>
      <dsp:spPr>
        <a:xfrm>
          <a:off x="0" y="3317864"/>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dirty="0"/>
            <a:t>Activar la ciudad como un ecosistema de bienestar</a:t>
          </a:r>
          <a:endParaRPr lang="en-US" sz="2900" b="1" kern="1200" dirty="0"/>
        </a:p>
      </dsp:txBody>
      <dsp:txXfrm>
        <a:off x="0" y="3317864"/>
        <a:ext cx="13304520" cy="829288"/>
      </dsp:txXfrm>
    </dsp:sp>
    <dsp:sp modelId="{8013CDD7-953A-0343-92A3-159A7BCBCA0F}">
      <dsp:nvSpPr>
        <dsp:cNvPr id="0" name=""/>
        <dsp:cNvSpPr/>
      </dsp:nvSpPr>
      <dsp:spPr>
        <a:xfrm>
          <a:off x="0" y="4147153"/>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4757A-725B-7041-A803-ACB31E21EA59}">
      <dsp:nvSpPr>
        <dsp:cNvPr id="0" name=""/>
        <dsp:cNvSpPr/>
      </dsp:nvSpPr>
      <dsp:spPr>
        <a:xfrm>
          <a:off x="0" y="4147153"/>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dirty="0"/>
            <a:t>Evaluación continua y sistemas de datos integrados</a:t>
          </a:r>
          <a:endParaRPr lang="en-US" sz="2900" b="1" kern="1200" dirty="0"/>
        </a:p>
      </dsp:txBody>
      <dsp:txXfrm>
        <a:off x="0" y="4147153"/>
        <a:ext cx="13304520" cy="829288"/>
      </dsp:txXfrm>
    </dsp:sp>
    <dsp:sp modelId="{5F11D245-5600-5C4A-9E81-353D9AB388C1}">
      <dsp:nvSpPr>
        <dsp:cNvPr id="0" name=""/>
        <dsp:cNvSpPr/>
      </dsp:nvSpPr>
      <dsp:spPr>
        <a:xfrm>
          <a:off x="0" y="4976442"/>
          <a:ext cx="13304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05F09-25B2-3245-B0D2-FBB874B89C23}">
      <dsp:nvSpPr>
        <dsp:cNvPr id="0" name=""/>
        <dsp:cNvSpPr/>
      </dsp:nvSpPr>
      <dsp:spPr>
        <a:xfrm>
          <a:off x="0" y="4976442"/>
          <a:ext cx="13304520" cy="82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b="1" kern="1200"/>
            <a:t>Reforzar la comunicación: construir “cultura de naturaleza”</a:t>
          </a:r>
          <a:endParaRPr lang="en-US" sz="2900" b="1" kern="1200" dirty="0"/>
        </a:p>
      </dsp:txBody>
      <dsp:txXfrm>
        <a:off x="0" y="4976442"/>
        <a:ext cx="13304520" cy="82928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65832-297F-2C4C-A429-D8E83AD3A8C5}" type="datetimeFigureOut">
              <a:rPr lang="es-ES" smtClean="0"/>
              <a:t>4/12/25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A713B-130A-5E40-A66B-B840903D061F}" type="slidenum">
              <a:rPr lang="es-ES" smtClean="0"/>
              <a:t>‹Nº›</a:t>
            </a:fld>
            <a:endParaRPr lang="es-ES"/>
          </a:p>
        </p:txBody>
      </p:sp>
    </p:spTree>
    <p:extLst>
      <p:ext uri="{BB962C8B-B14F-4D97-AF65-F5344CB8AC3E}">
        <p14:creationId xmlns:p14="http://schemas.microsoft.com/office/powerpoint/2010/main" val="211141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6</a:t>
            </a:fld>
            <a:endParaRPr lang="es-ES"/>
          </a:p>
        </p:txBody>
      </p:sp>
    </p:spTree>
    <p:extLst>
      <p:ext uri="{BB962C8B-B14F-4D97-AF65-F5344CB8AC3E}">
        <p14:creationId xmlns:p14="http://schemas.microsoft.com/office/powerpoint/2010/main" val="421090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Recomendaciones estratégicas integradas (Informes 1, 2 y 3)</a:t>
            </a:r>
          </a:p>
          <a:p>
            <a:r>
              <a:rPr lang="es-ES" b="1" dirty="0"/>
              <a:t>1. Priorizar la salud mental y la vitalidad como eje central de las intervenciones urbanas</a:t>
            </a:r>
          </a:p>
          <a:p>
            <a:r>
              <a:rPr lang="es-ES" dirty="0"/>
              <a:t>Los tres informes coinciden:</a:t>
            </a:r>
          </a:p>
          <a:p>
            <a:r>
              <a:rPr lang="es-ES" dirty="0"/>
              <a:t>La salud mental es el punto más vulnerable (</a:t>
            </a:r>
            <a:r>
              <a:rPr lang="es-ES" b="1" dirty="0"/>
              <a:t>en niños, adolescentes y adultos</a:t>
            </a:r>
            <a:r>
              <a:rPr lang="es-ES" dirty="0"/>
              <a:t>).</a:t>
            </a:r>
          </a:p>
          <a:p>
            <a:r>
              <a:rPr lang="es-ES" dirty="0"/>
              <a:t>Las mujeres presentan una </a:t>
            </a:r>
            <a:r>
              <a:rPr lang="es-ES" b="1" dirty="0"/>
              <a:t>brecha sistemática</a:t>
            </a:r>
            <a:r>
              <a:rPr lang="es-ES" dirty="0"/>
              <a:t>.</a:t>
            </a:r>
          </a:p>
          <a:p>
            <a:r>
              <a:rPr lang="es-ES" dirty="0"/>
              <a:t>La vitalidad es la dimensión más baja del SF-36 en adultos.</a:t>
            </a:r>
          </a:p>
          <a:p>
            <a:r>
              <a:rPr lang="es-ES" b="1" dirty="0"/>
              <a:t>Recomendación:</a:t>
            </a:r>
            <a:br>
              <a:rPr lang="es-ES" dirty="0"/>
            </a:br>
            <a:r>
              <a:rPr lang="es-ES" dirty="0"/>
              <a:t>→ Implementar programas municipales que integren naturaleza, regulación emocional, descanso, actividad física suave y reducción de estrés.</a:t>
            </a:r>
          </a:p>
          <a:p>
            <a:br>
              <a:rPr lang="es-ES" dirty="0"/>
            </a:br>
            <a:endParaRPr lang="es-ES" dirty="0"/>
          </a:p>
          <a:p>
            <a:r>
              <a:rPr lang="es-ES" b="1" dirty="0"/>
              <a:t>2. Reequilibrar la inequidad territorial y de género en el acceso a naturaleza</a:t>
            </a:r>
          </a:p>
          <a:p>
            <a:r>
              <a:rPr lang="es-ES" dirty="0"/>
              <a:t>Informe 1 mostró diferencias claras entre barrios; Informe 2 y 3 mostraron brechas de género.</a:t>
            </a:r>
          </a:p>
          <a:p>
            <a:r>
              <a:rPr lang="es-ES" b="1" dirty="0"/>
              <a:t>Recomendación:</a:t>
            </a:r>
            <a:br>
              <a:rPr lang="es-ES" dirty="0"/>
            </a:br>
            <a:r>
              <a:rPr lang="es-ES" dirty="0"/>
              <a:t>→ Dirigir recursos preferentemente a barrios con déficit de infraestructura verde y a grupos con mayor vulnerabilidad (mujeres, familias monoparentales, zonas con menos actividad natural).</a:t>
            </a:r>
            <a:br>
              <a:rPr lang="es-ES" dirty="0"/>
            </a:br>
            <a:r>
              <a:rPr lang="es-ES" dirty="0"/>
              <a:t>→ Convertir la naturaleza en una </a:t>
            </a:r>
            <a:r>
              <a:rPr lang="es-ES" b="1" dirty="0"/>
              <a:t>política de equidad</a:t>
            </a:r>
            <a:r>
              <a:rPr lang="es-ES" dirty="0"/>
              <a:t>, no solo de ocio.</a:t>
            </a:r>
          </a:p>
          <a:p>
            <a:br>
              <a:rPr lang="es-ES" dirty="0"/>
            </a:br>
            <a:endParaRPr lang="es-ES" dirty="0"/>
          </a:p>
          <a:p>
            <a:r>
              <a:rPr lang="es-ES" b="1" dirty="0"/>
              <a:t>3. Fortalecer programas de naturaleza como intervención urbana de salud pública</a:t>
            </a:r>
          </a:p>
          <a:p>
            <a:r>
              <a:rPr lang="es-ES" dirty="0"/>
              <a:t>La evidencia de los tres informes apunta a que:</a:t>
            </a:r>
          </a:p>
          <a:p>
            <a:r>
              <a:rPr lang="es-ES" dirty="0"/>
              <a:t>Más naturaleza → mejor CVRS, especialmente en salud mental.</a:t>
            </a:r>
          </a:p>
          <a:p>
            <a:r>
              <a:rPr lang="es-ES" dirty="0"/>
              <a:t>Los programas como </a:t>
            </a:r>
            <a:r>
              <a:rPr lang="es-ES" i="1" dirty="0"/>
              <a:t>Pinto en Verde</a:t>
            </a:r>
            <a:r>
              <a:rPr lang="es-ES" dirty="0"/>
              <a:t> están captando </a:t>
            </a:r>
            <a:r>
              <a:rPr lang="es-ES" b="1" dirty="0"/>
              <a:t>a población más vulnerable</a:t>
            </a:r>
            <a:r>
              <a:rPr lang="es-ES" dirty="0"/>
              <a:t>, lo cual es positivo.</a:t>
            </a:r>
          </a:p>
          <a:p>
            <a:r>
              <a:rPr lang="es-ES" dirty="0"/>
              <a:t>El efecto es </a:t>
            </a:r>
            <a:r>
              <a:rPr lang="es-ES" b="1" dirty="0"/>
              <a:t>gradiente (dosis–respuesta)</a:t>
            </a:r>
            <a:r>
              <a:rPr lang="es-ES" dirty="0"/>
              <a:t>.</a:t>
            </a:r>
          </a:p>
          <a:p>
            <a:r>
              <a:rPr lang="es-ES" b="1" dirty="0"/>
              <a:t>Recomendación:</a:t>
            </a:r>
            <a:br>
              <a:rPr lang="es-ES" dirty="0"/>
            </a:br>
            <a:r>
              <a:rPr lang="es-ES" dirty="0"/>
              <a:t>→ Consolidar </a:t>
            </a:r>
            <a:r>
              <a:rPr lang="es-ES" i="1" dirty="0"/>
              <a:t>Pinto en Verde</a:t>
            </a:r>
            <a:r>
              <a:rPr lang="es-ES" dirty="0"/>
              <a:t> como </a:t>
            </a:r>
            <a:r>
              <a:rPr lang="es-ES" b="1" dirty="0"/>
              <a:t>programa estructural</a:t>
            </a:r>
            <a:r>
              <a:rPr lang="es-ES" dirty="0"/>
              <a:t> del municipio, con recursos estables, agenda anual y alianzas con educación, sanidad y servicios sociales.</a:t>
            </a:r>
            <a:br>
              <a:rPr lang="es-ES" dirty="0"/>
            </a:br>
            <a:r>
              <a:rPr lang="es-ES" dirty="0"/>
              <a:t>→ Integrar naturaleza en la prescripción social (salud mental, dolor crónico, fatiga).</a:t>
            </a:r>
          </a:p>
          <a:p>
            <a:br>
              <a:rPr lang="es-ES" dirty="0"/>
            </a:br>
            <a:endParaRPr lang="es-ES" dirty="0"/>
          </a:p>
          <a:p>
            <a:r>
              <a:rPr lang="es-ES" b="1" dirty="0"/>
              <a:t>4. Incorporar la perspectiva transgeneracional: intervenir hoy cambia el mañana</a:t>
            </a:r>
          </a:p>
          <a:p>
            <a:r>
              <a:rPr lang="es-ES" dirty="0"/>
              <a:t>Informe 3 mostró:</a:t>
            </a:r>
          </a:p>
          <a:p>
            <a:r>
              <a:rPr lang="es-ES" b="1" dirty="0"/>
              <a:t>R = 0.48</a:t>
            </a:r>
            <a:r>
              <a:rPr lang="es-ES" dirty="0"/>
              <a:t> en la transmisión padres → hijos del hábito de naturaleza.</a:t>
            </a:r>
          </a:p>
          <a:p>
            <a:r>
              <a:rPr lang="es-ES" dirty="0"/>
              <a:t>El hábito natural es </a:t>
            </a:r>
            <a:r>
              <a:rPr lang="es-ES" b="1" dirty="0"/>
              <a:t>intergeneracional</a:t>
            </a:r>
            <a:r>
              <a:rPr lang="es-ES" dirty="0"/>
              <a:t>, casi como una herencia de salud.</a:t>
            </a:r>
          </a:p>
          <a:p>
            <a:r>
              <a:rPr lang="es-ES" b="1" dirty="0"/>
              <a:t>Recomendación:</a:t>
            </a:r>
            <a:br>
              <a:rPr lang="es-ES" dirty="0"/>
            </a:br>
            <a:r>
              <a:rPr lang="es-ES" dirty="0"/>
              <a:t>→ Enfocar las intervenciones en </a:t>
            </a:r>
            <a:r>
              <a:rPr lang="es-ES" b="1" dirty="0"/>
              <a:t>familias completas</a:t>
            </a:r>
            <a:r>
              <a:rPr lang="es-ES" dirty="0"/>
              <a:t>, no solo individuos.</a:t>
            </a:r>
            <a:br>
              <a:rPr lang="es-ES" dirty="0"/>
            </a:br>
            <a:r>
              <a:rPr lang="es-ES" dirty="0"/>
              <a:t>→ Cualquier mejora en la salud y estilo de vida de un adulto </a:t>
            </a:r>
            <a:r>
              <a:rPr lang="es-ES" b="1" dirty="0"/>
              <a:t>se multiplica en sus hijos</a:t>
            </a:r>
            <a:r>
              <a:rPr lang="es-ES" dirty="0"/>
              <a:t>.</a:t>
            </a:r>
            <a:br>
              <a:rPr lang="es-ES" dirty="0"/>
            </a:br>
            <a:r>
              <a:rPr lang="es-ES" dirty="0"/>
              <a:t>→ Proyectos familiares → mayor impacto en el ciclo vital y en salud pública futura.</a:t>
            </a:r>
          </a:p>
          <a:p>
            <a:br>
              <a:rPr lang="es-ES" dirty="0"/>
            </a:br>
            <a:endParaRPr lang="es-ES" dirty="0"/>
          </a:p>
          <a:p>
            <a:r>
              <a:rPr lang="es-ES" b="1" dirty="0"/>
              <a:t>🌱 5. Activar la ciudad como un ecosistema de bienestar</a:t>
            </a:r>
          </a:p>
          <a:p>
            <a:r>
              <a:rPr lang="es-ES" dirty="0"/>
              <a:t>Los datos integrados sugieren que:</a:t>
            </a:r>
          </a:p>
          <a:p>
            <a:r>
              <a:rPr lang="es-ES" dirty="0"/>
              <a:t>La ciudad debe proporcionar </a:t>
            </a:r>
            <a:r>
              <a:rPr lang="es-ES" b="1" dirty="0"/>
              <a:t>oportunidades cotidianas</a:t>
            </a:r>
            <a:r>
              <a:rPr lang="es-ES" dirty="0"/>
              <a:t> de contacto con la naturaleza.</a:t>
            </a:r>
          </a:p>
          <a:p>
            <a:r>
              <a:rPr lang="es-ES" dirty="0"/>
              <a:t>No basta con parques: hace falta </a:t>
            </a:r>
            <a:r>
              <a:rPr lang="es-ES" b="1" dirty="0"/>
              <a:t>proximidad, accesibilidad y continuidad</a:t>
            </a:r>
            <a:r>
              <a:rPr lang="es-ES" dirty="0"/>
              <a:t>.</a:t>
            </a:r>
          </a:p>
          <a:p>
            <a:r>
              <a:rPr lang="es-ES" dirty="0"/>
              <a:t>Naturaleza + movilidad activa + programas → triada de impacto poblacional.</a:t>
            </a:r>
          </a:p>
          <a:p>
            <a:r>
              <a:rPr lang="es-ES" b="1" dirty="0"/>
              <a:t>Recomendación:</a:t>
            </a:r>
            <a:br>
              <a:rPr lang="es-ES" dirty="0"/>
            </a:br>
            <a:r>
              <a:rPr lang="es-ES" dirty="0"/>
              <a:t>→ Crear “</a:t>
            </a:r>
            <a:r>
              <a:rPr lang="es-ES" dirty="0" err="1"/>
              <a:t>microexperiencias</a:t>
            </a:r>
            <a:r>
              <a:rPr lang="es-ES" dirty="0"/>
              <a:t>” naturales de 5–10 minutos distribuidas por la ciudad.</a:t>
            </a:r>
            <a:br>
              <a:rPr lang="es-ES" dirty="0"/>
            </a:br>
            <a:r>
              <a:rPr lang="es-ES" dirty="0"/>
              <a:t>→ Rutas verdes, patios verdes, corredores ecológicos urbanos.</a:t>
            </a:r>
            <a:br>
              <a:rPr lang="es-ES" dirty="0"/>
            </a:br>
            <a:r>
              <a:rPr lang="es-ES" dirty="0"/>
              <a:t>→ Involucrar escuelas y centros de salud como “nodos de salud natural”.</a:t>
            </a:r>
          </a:p>
          <a:p>
            <a:br>
              <a:rPr lang="es-ES" dirty="0"/>
            </a:br>
            <a:endParaRPr lang="es-ES" dirty="0"/>
          </a:p>
          <a:p>
            <a:r>
              <a:rPr lang="es-ES" b="1" dirty="0"/>
              <a:t>🧠 6. Evaluación continua y sistemas de datos integrados</a:t>
            </a:r>
          </a:p>
          <a:p>
            <a:r>
              <a:rPr lang="es-ES" dirty="0"/>
              <a:t>Ya tienes tres informes sólidos.</a:t>
            </a:r>
          </a:p>
          <a:p>
            <a:r>
              <a:rPr lang="es-ES" b="1" dirty="0"/>
              <a:t>Recomendación:</a:t>
            </a:r>
            <a:br>
              <a:rPr lang="es-ES" dirty="0"/>
            </a:br>
            <a:r>
              <a:rPr lang="es-ES" dirty="0"/>
              <a:t>→ Mantener un </a:t>
            </a:r>
            <a:r>
              <a:rPr lang="es-ES" b="1" dirty="0"/>
              <a:t>sistema de vigilancia de bienestar urbano</a:t>
            </a:r>
            <a:r>
              <a:rPr lang="es-ES" dirty="0"/>
              <a:t>, con CVRS anual.</a:t>
            </a:r>
            <a:br>
              <a:rPr lang="es-ES" dirty="0"/>
            </a:br>
            <a:r>
              <a:rPr lang="es-ES" dirty="0"/>
              <a:t>→ Medir antes/después en programas de naturaleza.</a:t>
            </a:r>
            <a:br>
              <a:rPr lang="es-ES" dirty="0"/>
            </a:br>
            <a:r>
              <a:rPr lang="es-ES" dirty="0"/>
              <a:t>→ Comparar barrios, género y grupos vulnerables con seguimiento longitudinal.</a:t>
            </a:r>
          </a:p>
          <a:p>
            <a:br>
              <a:rPr lang="es-ES" dirty="0"/>
            </a:br>
            <a:endParaRPr lang="es-ES" dirty="0"/>
          </a:p>
          <a:p>
            <a:r>
              <a:rPr lang="es-ES" b="1" dirty="0"/>
              <a:t>🟩 7. Reforzar la comunicación: construir “cultura de naturaleza”</a:t>
            </a:r>
          </a:p>
          <a:p>
            <a:r>
              <a:rPr lang="es-ES" dirty="0"/>
              <a:t>Las personas mejoran cuando saben </a:t>
            </a:r>
            <a:r>
              <a:rPr lang="es-ES" b="1" dirty="0"/>
              <a:t>qué hacer</a:t>
            </a:r>
            <a:r>
              <a:rPr lang="es-ES" dirty="0"/>
              <a:t>, </a:t>
            </a:r>
            <a:r>
              <a:rPr lang="es-ES" b="1" dirty="0"/>
              <a:t>dónde ir</a:t>
            </a:r>
            <a:r>
              <a:rPr lang="es-ES" dirty="0"/>
              <a:t> y </a:t>
            </a:r>
            <a:r>
              <a:rPr lang="es-ES" b="1" dirty="0"/>
              <a:t>por qué es importante</a:t>
            </a:r>
            <a:r>
              <a:rPr lang="es-ES" dirty="0"/>
              <a:t>.</a:t>
            </a:r>
          </a:p>
          <a:p>
            <a:r>
              <a:rPr lang="es-ES" b="1" dirty="0"/>
              <a:t>Recomendación:</a:t>
            </a:r>
            <a:br>
              <a:rPr lang="es-ES" dirty="0"/>
            </a:br>
            <a:r>
              <a:rPr lang="es-ES" dirty="0"/>
              <a:t>→ Campañas educativas, señalética verde, talleres familiares, embajadores vecinales.</a:t>
            </a:r>
            <a:br>
              <a:rPr lang="es-ES" dirty="0"/>
            </a:br>
            <a:r>
              <a:rPr lang="es-ES" dirty="0"/>
              <a:t>→ Hacer visible que “la naturaleza es medicina pública”.</a:t>
            </a:r>
          </a:p>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8</a:t>
            </a:fld>
            <a:endParaRPr lang="es-ES"/>
          </a:p>
        </p:txBody>
      </p:sp>
    </p:spTree>
    <p:extLst>
      <p:ext uri="{BB962C8B-B14F-4D97-AF65-F5344CB8AC3E}">
        <p14:creationId xmlns:p14="http://schemas.microsoft.com/office/powerpoint/2010/main" val="366928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D81F4-4345-F2D8-BCAD-0ED104F7271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1C1B57E-0651-CC05-FDB0-5F838E641BF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CB80C38-6AA1-1239-E8B2-5DB6C3838EAE}"/>
              </a:ext>
            </a:extLst>
          </p:cNvPr>
          <p:cNvSpPr>
            <a:spLocks noGrp="1"/>
          </p:cNvSpPr>
          <p:nvPr>
            <p:ph type="body" idx="1"/>
          </p:nvPr>
        </p:nvSpPr>
        <p:spPr/>
        <p:txBody>
          <a:bodyPr/>
          <a:lstStyle/>
          <a:p>
            <a:r>
              <a:rPr lang="es-ES" b="1" dirty="0"/>
              <a:t>Recomendaciones estratégicas integradas (Informes 1, 2 y 3)</a:t>
            </a:r>
          </a:p>
          <a:p>
            <a:r>
              <a:rPr lang="es-ES" b="1" dirty="0"/>
              <a:t>1. Priorizar la salud mental y la vitalidad como eje central de las intervenciones urbanas</a:t>
            </a:r>
          </a:p>
          <a:p>
            <a:r>
              <a:rPr lang="es-ES" dirty="0"/>
              <a:t>Los tres informes coinciden:</a:t>
            </a:r>
          </a:p>
          <a:p>
            <a:r>
              <a:rPr lang="es-ES" dirty="0"/>
              <a:t>La salud mental es el punto más vulnerable (</a:t>
            </a:r>
            <a:r>
              <a:rPr lang="es-ES" b="1" dirty="0"/>
              <a:t>en niños, adolescentes y adultos</a:t>
            </a:r>
            <a:r>
              <a:rPr lang="es-ES" dirty="0"/>
              <a:t>).</a:t>
            </a:r>
          </a:p>
          <a:p>
            <a:r>
              <a:rPr lang="es-ES" dirty="0"/>
              <a:t>Las mujeres presentan una </a:t>
            </a:r>
            <a:r>
              <a:rPr lang="es-ES" b="1" dirty="0"/>
              <a:t>brecha sistemática</a:t>
            </a:r>
            <a:r>
              <a:rPr lang="es-ES" dirty="0"/>
              <a:t>.</a:t>
            </a:r>
          </a:p>
          <a:p>
            <a:r>
              <a:rPr lang="es-ES" dirty="0"/>
              <a:t>La vitalidad es la dimensión más baja del SF-36 en adultos.</a:t>
            </a:r>
          </a:p>
          <a:p>
            <a:r>
              <a:rPr lang="es-ES" b="1" dirty="0"/>
              <a:t>Recomendación:</a:t>
            </a:r>
            <a:br>
              <a:rPr lang="es-ES" dirty="0"/>
            </a:br>
            <a:r>
              <a:rPr lang="es-ES" dirty="0"/>
              <a:t>→ Implementar programas municipales que integren naturaleza, regulación emocional, descanso, actividad física suave y reducción de estrés.</a:t>
            </a:r>
          </a:p>
          <a:p>
            <a:br>
              <a:rPr lang="es-ES" dirty="0"/>
            </a:br>
            <a:endParaRPr lang="es-ES" dirty="0"/>
          </a:p>
          <a:p>
            <a:r>
              <a:rPr lang="es-ES" b="1" dirty="0"/>
              <a:t>2. Reequilibrar la inequidad territorial y de género en el acceso a naturaleza</a:t>
            </a:r>
          </a:p>
          <a:p>
            <a:r>
              <a:rPr lang="es-ES" dirty="0"/>
              <a:t>Informe 1 mostró diferencias claras entre barrios; Informe 2 y 3 mostraron brechas de género.</a:t>
            </a:r>
          </a:p>
          <a:p>
            <a:r>
              <a:rPr lang="es-ES" b="1" dirty="0"/>
              <a:t>Recomendación:</a:t>
            </a:r>
            <a:br>
              <a:rPr lang="es-ES" dirty="0"/>
            </a:br>
            <a:r>
              <a:rPr lang="es-ES" dirty="0"/>
              <a:t>→ Dirigir recursos preferentemente a barrios con déficit de infraestructura verde y a grupos con mayor vulnerabilidad (mujeres, familias monoparentales, zonas con menos actividad natural).</a:t>
            </a:r>
            <a:br>
              <a:rPr lang="es-ES" dirty="0"/>
            </a:br>
            <a:r>
              <a:rPr lang="es-ES" dirty="0"/>
              <a:t>→ Convertir la naturaleza en una </a:t>
            </a:r>
            <a:r>
              <a:rPr lang="es-ES" b="1" dirty="0"/>
              <a:t>política de equidad</a:t>
            </a:r>
            <a:r>
              <a:rPr lang="es-ES" dirty="0"/>
              <a:t>, no solo de ocio.</a:t>
            </a:r>
          </a:p>
          <a:p>
            <a:br>
              <a:rPr lang="es-ES" dirty="0"/>
            </a:br>
            <a:endParaRPr lang="es-ES" dirty="0"/>
          </a:p>
          <a:p>
            <a:r>
              <a:rPr lang="es-ES" b="1" dirty="0"/>
              <a:t>3. Fortalecer programas de naturaleza como intervención urbana de salud pública</a:t>
            </a:r>
          </a:p>
          <a:p>
            <a:r>
              <a:rPr lang="es-ES" dirty="0"/>
              <a:t>La evidencia de los tres informes apunta a que:</a:t>
            </a:r>
          </a:p>
          <a:p>
            <a:r>
              <a:rPr lang="es-ES" dirty="0"/>
              <a:t>Más naturaleza → mejor CVRS, especialmente en salud mental.</a:t>
            </a:r>
          </a:p>
          <a:p>
            <a:r>
              <a:rPr lang="es-ES" dirty="0"/>
              <a:t>Los programas como </a:t>
            </a:r>
            <a:r>
              <a:rPr lang="es-ES" i="1" dirty="0"/>
              <a:t>Pinto en Verde</a:t>
            </a:r>
            <a:r>
              <a:rPr lang="es-ES" dirty="0"/>
              <a:t> están captando </a:t>
            </a:r>
            <a:r>
              <a:rPr lang="es-ES" b="1" dirty="0"/>
              <a:t>a población más vulnerable</a:t>
            </a:r>
            <a:r>
              <a:rPr lang="es-ES" dirty="0"/>
              <a:t>, lo cual es positivo.</a:t>
            </a:r>
          </a:p>
          <a:p>
            <a:r>
              <a:rPr lang="es-ES" dirty="0"/>
              <a:t>El efecto es </a:t>
            </a:r>
            <a:r>
              <a:rPr lang="es-ES" b="1" dirty="0"/>
              <a:t>gradiente (dosis–respuesta)</a:t>
            </a:r>
            <a:r>
              <a:rPr lang="es-ES" dirty="0"/>
              <a:t>.</a:t>
            </a:r>
          </a:p>
          <a:p>
            <a:r>
              <a:rPr lang="es-ES" b="1" dirty="0"/>
              <a:t>Recomendación:</a:t>
            </a:r>
            <a:br>
              <a:rPr lang="es-ES" dirty="0"/>
            </a:br>
            <a:r>
              <a:rPr lang="es-ES" dirty="0"/>
              <a:t>→ Consolidar </a:t>
            </a:r>
            <a:r>
              <a:rPr lang="es-ES" i="1" dirty="0"/>
              <a:t>Pinto en Verde</a:t>
            </a:r>
            <a:r>
              <a:rPr lang="es-ES" dirty="0"/>
              <a:t> como </a:t>
            </a:r>
            <a:r>
              <a:rPr lang="es-ES" b="1" dirty="0"/>
              <a:t>programa estructural</a:t>
            </a:r>
            <a:r>
              <a:rPr lang="es-ES" dirty="0"/>
              <a:t> del municipio, con recursos estables, agenda anual y alianzas con educación, sanidad y servicios sociales.</a:t>
            </a:r>
            <a:br>
              <a:rPr lang="es-ES" dirty="0"/>
            </a:br>
            <a:r>
              <a:rPr lang="es-ES" dirty="0"/>
              <a:t>→ Integrar naturaleza en la prescripción social (salud mental, dolor crónico, fatiga).</a:t>
            </a:r>
          </a:p>
          <a:p>
            <a:br>
              <a:rPr lang="es-ES" dirty="0"/>
            </a:br>
            <a:endParaRPr lang="es-ES" dirty="0"/>
          </a:p>
          <a:p>
            <a:r>
              <a:rPr lang="es-ES" b="1" dirty="0"/>
              <a:t>4. Incorporar la perspectiva transgeneracional: intervenir hoy cambia el mañana</a:t>
            </a:r>
          </a:p>
          <a:p>
            <a:r>
              <a:rPr lang="es-ES" dirty="0"/>
              <a:t>Informe 3 mostró:</a:t>
            </a:r>
          </a:p>
          <a:p>
            <a:r>
              <a:rPr lang="es-ES" b="1" dirty="0"/>
              <a:t>R = 0.48</a:t>
            </a:r>
            <a:r>
              <a:rPr lang="es-ES" dirty="0"/>
              <a:t> en la transmisión padres → hijos del hábito de naturaleza.</a:t>
            </a:r>
          </a:p>
          <a:p>
            <a:r>
              <a:rPr lang="es-ES" dirty="0"/>
              <a:t>El hábito natural es </a:t>
            </a:r>
            <a:r>
              <a:rPr lang="es-ES" b="1" dirty="0"/>
              <a:t>intergeneracional</a:t>
            </a:r>
            <a:r>
              <a:rPr lang="es-ES" dirty="0"/>
              <a:t>, casi como una herencia de salud.</a:t>
            </a:r>
          </a:p>
          <a:p>
            <a:r>
              <a:rPr lang="es-ES" b="1" dirty="0"/>
              <a:t>Recomendación:</a:t>
            </a:r>
            <a:br>
              <a:rPr lang="es-ES" dirty="0"/>
            </a:br>
            <a:r>
              <a:rPr lang="es-ES" dirty="0"/>
              <a:t>→ Enfocar las intervenciones en </a:t>
            </a:r>
            <a:r>
              <a:rPr lang="es-ES" b="1" dirty="0"/>
              <a:t>familias completas</a:t>
            </a:r>
            <a:r>
              <a:rPr lang="es-ES" dirty="0"/>
              <a:t>, no solo individuos.</a:t>
            </a:r>
            <a:br>
              <a:rPr lang="es-ES" dirty="0"/>
            </a:br>
            <a:r>
              <a:rPr lang="es-ES" dirty="0"/>
              <a:t>→ Cualquier mejora en la salud y estilo de vida de un adulto </a:t>
            </a:r>
            <a:r>
              <a:rPr lang="es-ES" b="1" dirty="0"/>
              <a:t>se multiplica en sus hijos</a:t>
            </a:r>
            <a:r>
              <a:rPr lang="es-ES" dirty="0"/>
              <a:t>.</a:t>
            </a:r>
            <a:br>
              <a:rPr lang="es-ES" dirty="0"/>
            </a:br>
            <a:r>
              <a:rPr lang="es-ES" dirty="0"/>
              <a:t>→ Proyectos familiares → mayor impacto en el ciclo vital y en salud pública futura.</a:t>
            </a:r>
          </a:p>
          <a:p>
            <a:br>
              <a:rPr lang="es-ES" dirty="0"/>
            </a:br>
            <a:endParaRPr lang="es-ES" dirty="0"/>
          </a:p>
          <a:p>
            <a:r>
              <a:rPr lang="es-ES" b="1" dirty="0"/>
              <a:t>🌱 5. Activar la ciudad como un ecosistema de bienestar</a:t>
            </a:r>
          </a:p>
          <a:p>
            <a:r>
              <a:rPr lang="es-ES" dirty="0"/>
              <a:t>Los datos integrados sugieren que:</a:t>
            </a:r>
          </a:p>
          <a:p>
            <a:r>
              <a:rPr lang="es-ES" dirty="0"/>
              <a:t>La ciudad debe proporcionar </a:t>
            </a:r>
            <a:r>
              <a:rPr lang="es-ES" b="1" dirty="0"/>
              <a:t>oportunidades cotidianas</a:t>
            </a:r>
            <a:r>
              <a:rPr lang="es-ES" dirty="0"/>
              <a:t> de contacto con la naturaleza.</a:t>
            </a:r>
          </a:p>
          <a:p>
            <a:r>
              <a:rPr lang="es-ES" dirty="0"/>
              <a:t>No basta con parques: hace falta </a:t>
            </a:r>
            <a:r>
              <a:rPr lang="es-ES" b="1" dirty="0"/>
              <a:t>proximidad, accesibilidad y continuidad</a:t>
            </a:r>
            <a:r>
              <a:rPr lang="es-ES" dirty="0"/>
              <a:t>.</a:t>
            </a:r>
          </a:p>
          <a:p>
            <a:r>
              <a:rPr lang="es-ES" dirty="0"/>
              <a:t>Naturaleza + movilidad activa + programas → triada de impacto poblacional.</a:t>
            </a:r>
          </a:p>
          <a:p>
            <a:r>
              <a:rPr lang="es-ES" b="1" dirty="0"/>
              <a:t>Recomendación:</a:t>
            </a:r>
            <a:br>
              <a:rPr lang="es-ES" dirty="0"/>
            </a:br>
            <a:r>
              <a:rPr lang="es-ES" dirty="0"/>
              <a:t>→ Crear “</a:t>
            </a:r>
            <a:r>
              <a:rPr lang="es-ES" dirty="0" err="1"/>
              <a:t>microexperiencias</a:t>
            </a:r>
            <a:r>
              <a:rPr lang="es-ES" dirty="0"/>
              <a:t>” naturales de 5–10 minutos distribuidas por la ciudad.</a:t>
            </a:r>
            <a:br>
              <a:rPr lang="es-ES" dirty="0"/>
            </a:br>
            <a:r>
              <a:rPr lang="es-ES" dirty="0"/>
              <a:t>→ Rutas verdes, patios verdes, corredores ecológicos urbanos.</a:t>
            </a:r>
            <a:br>
              <a:rPr lang="es-ES" dirty="0"/>
            </a:br>
            <a:r>
              <a:rPr lang="es-ES" dirty="0"/>
              <a:t>→ Involucrar escuelas y centros de salud como “nodos de salud natural”.</a:t>
            </a:r>
          </a:p>
          <a:p>
            <a:br>
              <a:rPr lang="es-ES" dirty="0"/>
            </a:br>
            <a:endParaRPr lang="es-ES" dirty="0"/>
          </a:p>
          <a:p>
            <a:r>
              <a:rPr lang="es-ES" b="1" dirty="0"/>
              <a:t>🧠 6. Evaluación continua y sistemas de datos integrados</a:t>
            </a:r>
          </a:p>
          <a:p>
            <a:r>
              <a:rPr lang="es-ES" dirty="0"/>
              <a:t>Ya tienes tres informes sólidos.</a:t>
            </a:r>
          </a:p>
          <a:p>
            <a:r>
              <a:rPr lang="es-ES" b="1" dirty="0"/>
              <a:t>Recomendación:</a:t>
            </a:r>
            <a:br>
              <a:rPr lang="es-ES" dirty="0"/>
            </a:br>
            <a:r>
              <a:rPr lang="es-ES" dirty="0"/>
              <a:t>→ Mantener un </a:t>
            </a:r>
            <a:r>
              <a:rPr lang="es-ES" b="1" dirty="0"/>
              <a:t>sistema de vigilancia de bienestar urbano</a:t>
            </a:r>
            <a:r>
              <a:rPr lang="es-ES" dirty="0"/>
              <a:t>, con CVRS anual.</a:t>
            </a:r>
            <a:br>
              <a:rPr lang="es-ES" dirty="0"/>
            </a:br>
            <a:r>
              <a:rPr lang="es-ES" dirty="0"/>
              <a:t>→ Medir antes/después en programas de naturaleza.</a:t>
            </a:r>
            <a:br>
              <a:rPr lang="es-ES" dirty="0"/>
            </a:br>
            <a:r>
              <a:rPr lang="es-ES" dirty="0"/>
              <a:t>→ Comparar barrios, género y grupos vulnerables con seguimiento longitudinal.</a:t>
            </a:r>
          </a:p>
          <a:p>
            <a:br>
              <a:rPr lang="es-ES" dirty="0"/>
            </a:br>
            <a:endParaRPr lang="es-ES" dirty="0"/>
          </a:p>
          <a:p>
            <a:r>
              <a:rPr lang="es-ES" b="1" dirty="0"/>
              <a:t>🟩 7. Reforzar la comunicación: construir “cultura de naturaleza”</a:t>
            </a:r>
          </a:p>
          <a:p>
            <a:r>
              <a:rPr lang="es-ES" dirty="0"/>
              <a:t>Las personas mejoran cuando saben </a:t>
            </a:r>
            <a:r>
              <a:rPr lang="es-ES" b="1" dirty="0"/>
              <a:t>qué hacer</a:t>
            </a:r>
            <a:r>
              <a:rPr lang="es-ES" dirty="0"/>
              <a:t>, </a:t>
            </a:r>
            <a:r>
              <a:rPr lang="es-ES" b="1" dirty="0"/>
              <a:t>dónde ir</a:t>
            </a:r>
            <a:r>
              <a:rPr lang="es-ES" dirty="0"/>
              <a:t> y </a:t>
            </a:r>
            <a:r>
              <a:rPr lang="es-ES" b="1" dirty="0"/>
              <a:t>por qué es importante</a:t>
            </a:r>
            <a:r>
              <a:rPr lang="es-ES" dirty="0"/>
              <a:t>.</a:t>
            </a:r>
          </a:p>
          <a:p>
            <a:r>
              <a:rPr lang="es-ES" b="1" dirty="0"/>
              <a:t>Recomendación:</a:t>
            </a:r>
            <a:br>
              <a:rPr lang="es-ES" dirty="0"/>
            </a:br>
            <a:r>
              <a:rPr lang="es-ES" dirty="0"/>
              <a:t>→ Campañas educativas, señalética verde, talleres familiares, embajadores vecinales.</a:t>
            </a:r>
            <a:br>
              <a:rPr lang="es-ES" dirty="0"/>
            </a:br>
            <a:r>
              <a:rPr lang="es-ES" dirty="0"/>
              <a:t>→ Hacer visible que “la naturaleza es medicina pública”.</a:t>
            </a:r>
          </a:p>
          <a:p>
            <a:endParaRPr lang="es-ES" dirty="0"/>
          </a:p>
        </p:txBody>
      </p:sp>
      <p:sp>
        <p:nvSpPr>
          <p:cNvPr id="4" name="Marcador de número de diapositiva 3">
            <a:extLst>
              <a:ext uri="{FF2B5EF4-FFF2-40B4-BE49-F238E27FC236}">
                <a16:creationId xmlns:a16="http://schemas.microsoft.com/office/drawing/2014/main" id="{950CE8B9-56FD-2F1D-053C-6E653E51FC73}"/>
              </a:ext>
            </a:extLst>
          </p:cNvPr>
          <p:cNvSpPr>
            <a:spLocks noGrp="1"/>
          </p:cNvSpPr>
          <p:nvPr>
            <p:ph type="sldNum" sz="quarter" idx="5"/>
          </p:nvPr>
        </p:nvSpPr>
        <p:spPr/>
        <p:txBody>
          <a:bodyPr/>
          <a:lstStyle/>
          <a:p>
            <a:fld id="{DE2A713B-130A-5E40-A66B-B840903D061F}" type="slidenum">
              <a:rPr lang="es-ES" smtClean="0"/>
              <a:t>9</a:t>
            </a:fld>
            <a:endParaRPr lang="es-ES"/>
          </a:p>
        </p:txBody>
      </p:sp>
    </p:spTree>
    <p:extLst>
      <p:ext uri="{BB962C8B-B14F-4D97-AF65-F5344CB8AC3E}">
        <p14:creationId xmlns:p14="http://schemas.microsoft.com/office/powerpoint/2010/main" val="71081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10</a:t>
            </a:fld>
            <a:endParaRPr lang="es-ES"/>
          </a:p>
        </p:txBody>
      </p:sp>
    </p:spTree>
    <p:extLst>
      <p:ext uri="{BB962C8B-B14F-4D97-AF65-F5344CB8AC3E}">
        <p14:creationId xmlns:p14="http://schemas.microsoft.com/office/powerpoint/2010/main" val="202282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Relación dosis–respuesta perfectamente visible</a:t>
            </a:r>
          </a:p>
          <a:p>
            <a:r>
              <a:rPr lang="es-ES" dirty="0"/>
              <a:t>A medida que aumenta el nivel de exposición a naturaleza (de 1 a 6):</a:t>
            </a:r>
          </a:p>
          <a:p>
            <a:r>
              <a:rPr lang="es-ES" b="1" dirty="0"/>
              <a:t>PCS aumenta</a:t>
            </a:r>
            <a:r>
              <a:rPr lang="es-ES" dirty="0"/>
              <a:t> → mejor salud física.</a:t>
            </a:r>
          </a:p>
          <a:p>
            <a:r>
              <a:rPr lang="es-ES" b="1" dirty="0"/>
              <a:t>MCS aumenta de forma incluso más marcada</a:t>
            </a:r>
            <a:r>
              <a:rPr lang="es-ES" dirty="0"/>
              <a:t> → mayor efecto en bienestar mental.</a:t>
            </a:r>
          </a:p>
          <a:p>
            <a:r>
              <a:rPr lang="es-ES" b="1" dirty="0"/>
              <a:t>✔ Nivel 4 y 6 destacan</a:t>
            </a:r>
          </a:p>
          <a:p>
            <a:r>
              <a:rPr lang="es-ES" dirty="0"/>
              <a:t>Las puntuaciones más altas de PCS y MCS se observan en quienes tienen:</a:t>
            </a:r>
          </a:p>
          <a:p>
            <a:r>
              <a:rPr lang="es-ES" b="1" dirty="0"/>
              <a:t>5–6 horas/semana</a:t>
            </a:r>
            <a:endParaRPr lang="es-ES" dirty="0"/>
          </a:p>
          <a:p>
            <a:r>
              <a:rPr lang="es-ES" b="1" dirty="0"/>
              <a:t>A diario 1–2 horas</a:t>
            </a:r>
            <a:endParaRPr lang="es-ES" dirty="0"/>
          </a:p>
          <a:p>
            <a:br>
              <a:rPr lang="es-ES" dirty="0"/>
            </a:br>
            <a:endParaRPr lang="es-ES" dirty="0"/>
          </a:p>
          <a:p>
            <a:r>
              <a:rPr lang="es-ES" b="1" dirty="0"/>
              <a:t>🌱 Mensaje clave (Diapositiva 3)</a:t>
            </a:r>
          </a:p>
          <a:p>
            <a:r>
              <a:rPr lang="es-ES" b="1" dirty="0"/>
              <a:t>“Existe un gradiente claro: a mayor contacto con la naturaleza, mejor salud física y especialmente mejor salud mental. Una intervención urbana basada en naturaleza mejora la CVRS de forma evidente.”</a:t>
            </a:r>
            <a:endParaRPr lang="es-ES" dirty="0"/>
          </a:p>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25</a:t>
            </a:fld>
            <a:endParaRPr lang="es-ES"/>
          </a:p>
        </p:txBody>
      </p:sp>
    </p:spTree>
    <p:extLst>
      <p:ext uri="{BB962C8B-B14F-4D97-AF65-F5344CB8AC3E}">
        <p14:creationId xmlns:p14="http://schemas.microsoft.com/office/powerpoint/2010/main" val="241651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Existe una transmisión directa de hábitos saludables entre generaciones</a:t>
            </a:r>
          </a:p>
          <a:p>
            <a:r>
              <a:rPr lang="es-ES" dirty="0"/>
              <a:t>Tus datos muestran una </a:t>
            </a:r>
            <a:r>
              <a:rPr lang="es-ES" b="1" dirty="0"/>
              <a:t>correlación fuerte</a:t>
            </a:r>
            <a:r>
              <a:rPr lang="es-ES" dirty="0"/>
              <a:t> entre la frecuencia con la que </a:t>
            </a:r>
            <a:r>
              <a:rPr lang="es-ES" b="1" dirty="0"/>
              <a:t>los padres</a:t>
            </a:r>
            <a:r>
              <a:rPr lang="es-ES" dirty="0"/>
              <a:t> disfrutan de la naturaleza y la de </a:t>
            </a:r>
            <a:r>
              <a:rPr lang="es-ES" b="1" dirty="0"/>
              <a:t>sus hijos</a:t>
            </a:r>
            <a:r>
              <a:rPr lang="es-ES" dirty="0"/>
              <a:t>:</a:t>
            </a:r>
          </a:p>
          <a:p>
            <a:r>
              <a:rPr lang="el-GR" b="1" dirty="0"/>
              <a:t>ρ (</a:t>
            </a:r>
            <a:r>
              <a:rPr lang="es-ES" b="1" dirty="0"/>
              <a:t>Spearman) ≈ 0.48 • p &lt; 0.000001</a:t>
            </a:r>
          </a:p>
          <a:p>
            <a:r>
              <a:rPr lang="es-ES" dirty="0"/>
              <a:t>➡️ Es una </a:t>
            </a:r>
            <a:r>
              <a:rPr lang="es-ES" b="1" dirty="0"/>
              <a:t>asociación moderada–alta y altamente significativa</a:t>
            </a:r>
            <a:r>
              <a:rPr lang="es-ES" dirty="0"/>
              <a:t>.</a:t>
            </a:r>
          </a:p>
          <a:p>
            <a:r>
              <a:rPr lang="es-ES" dirty="0"/>
              <a:t>Esto quiere decir que </a:t>
            </a:r>
            <a:r>
              <a:rPr lang="es-ES" b="1" dirty="0"/>
              <a:t>cuando los padres tienen contacto frecuente con la naturaleza, sus hijos tienden a hacer lo mismo</a:t>
            </a:r>
            <a:r>
              <a:rPr lang="es-ES" dirty="0"/>
              <a:t>.</a:t>
            </a:r>
          </a:p>
          <a:p>
            <a:r>
              <a:rPr lang="es-ES" b="1" dirty="0"/>
              <a:t>Mensaje clave:</a:t>
            </a:r>
            <a:endParaRPr lang="es-ES" dirty="0"/>
          </a:p>
          <a:p>
            <a:r>
              <a:rPr lang="es-ES" i="1" dirty="0"/>
              <a:t>Los hábitos de naturaleza se aprenden, se modelan y se transmiten dentro de la familia.</a:t>
            </a:r>
            <a:endParaRPr lang="es-ES" dirty="0"/>
          </a:p>
          <a:p>
            <a:br>
              <a:rPr lang="es-ES" dirty="0"/>
            </a:br>
            <a:endParaRPr lang="es-ES" dirty="0"/>
          </a:p>
          <a:p>
            <a:r>
              <a:rPr lang="es-ES" b="1" dirty="0"/>
              <a:t>2. La naturaleza se convierte en un “estilo de vida” compartido</a:t>
            </a:r>
          </a:p>
          <a:p>
            <a:r>
              <a:rPr lang="es-ES" dirty="0"/>
              <a:t>No hablamos de una actividad puntual, sino de un </a:t>
            </a:r>
            <a:r>
              <a:rPr lang="es-ES" b="1" dirty="0"/>
              <a:t>patrón estable de exposición saludable</a:t>
            </a:r>
            <a:r>
              <a:rPr lang="es-ES" dirty="0"/>
              <a:t> a lo largo del desarrollo infantil.</a:t>
            </a:r>
          </a:p>
          <a:p>
            <a:r>
              <a:rPr lang="es-ES" dirty="0"/>
              <a:t>Esto tiene dos consecuencias:</a:t>
            </a:r>
          </a:p>
          <a:p>
            <a:r>
              <a:rPr lang="es-ES" dirty="0"/>
              <a:t>Los hijos </a:t>
            </a:r>
            <a:r>
              <a:rPr lang="es-ES" b="1" dirty="0"/>
              <a:t>repiten los modelos</a:t>
            </a:r>
            <a:r>
              <a:rPr lang="es-ES" dirty="0"/>
              <a:t> observados.</a:t>
            </a:r>
          </a:p>
          <a:p>
            <a:r>
              <a:rPr lang="es-ES" dirty="0"/>
              <a:t>Se consolida un entorno familiar más conectado con salud, bienestar y actividad física.</a:t>
            </a:r>
          </a:p>
          <a:p>
            <a:r>
              <a:rPr lang="es-ES" b="1" dirty="0"/>
              <a:t>Mensaje para decir en voz alta:</a:t>
            </a:r>
            <a:endParaRPr lang="es-ES" dirty="0"/>
          </a:p>
          <a:p>
            <a:r>
              <a:rPr lang="es-ES" i="1" dirty="0"/>
              <a:t>La naturaleza no solo mejora la salud hoy: moldea las rutinas de la próxima generación.</a:t>
            </a:r>
            <a:endParaRPr lang="es-ES" dirty="0"/>
          </a:p>
          <a:p>
            <a:br>
              <a:rPr lang="es-ES" dirty="0"/>
            </a:br>
            <a:endParaRPr lang="es-ES" dirty="0"/>
          </a:p>
          <a:p>
            <a:r>
              <a:rPr lang="es-ES" b="1" dirty="0"/>
              <a:t>3. El impacto transgeneracional multiplica el efecto de las intervenciones públicas</a:t>
            </a:r>
          </a:p>
          <a:p>
            <a:r>
              <a:rPr lang="es-ES" dirty="0"/>
              <a:t>Tu resultado tiene un valor enorme para políticas de salud:</a:t>
            </a:r>
          </a:p>
          <a:p>
            <a:r>
              <a:rPr lang="es-ES" dirty="0"/>
              <a:t>Si un programa como </a:t>
            </a:r>
            <a:r>
              <a:rPr lang="es-ES" i="1" dirty="0"/>
              <a:t>Pinto en Verde</a:t>
            </a:r>
            <a:r>
              <a:rPr lang="es-ES" dirty="0"/>
              <a:t> consigue que un padre/madre aumente su contacto con la naturaleza…</a:t>
            </a:r>
            <a:br>
              <a:rPr lang="es-ES" dirty="0"/>
            </a:br>
            <a:r>
              <a:rPr lang="es-ES" dirty="0"/>
              <a:t>➡️ </a:t>
            </a:r>
            <a:r>
              <a:rPr lang="es-ES" b="1" dirty="0"/>
              <a:t>Ese cambio se transmite automáticamente a los hijos.</a:t>
            </a:r>
            <a:endParaRPr lang="es-ES" dirty="0"/>
          </a:p>
          <a:p>
            <a:r>
              <a:rPr lang="es-ES" dirty="0"/>
              <a:t>La intervención deja de ser individual</a:t>
            </a:r>
            <a:br>
              <a:rPr lang="es-ES" dirty="0"/>
            </a:br>
            <a:r>
              <a:rPr lang="es-ES" dirty="0"/>
              <a:t>➡️ </a:t>
            </a:r>
            <a:r>
              <a:rPr lang="es-ES" b="1" dirty="0"/>
              <a:t>y pasa a ser familiar y generacional.</a:t>
            </a:r>
            <a:endParaRPr lang="es-ES" dirty="0"/>
          </a:p>
          <a:p>
            <a:r>
              <a:rPr lang="es-ES" b="1" dirty="0"/>
              <a:t>Mensaje político clave:</a:t>
            </a:r>
            <a:endParaRPr lang="es-ES" dirty="0"/>
          </a:p>
          <a:p>
            <a:r>
              <a:rPr lang="es-ES" i="1" dirty="0"/>
              <a:t>Cada adulto que se activa con la naturaleza puede estar cambiando la salud de sus hijos durante años.</a:t>
            </a:r>
            <a:endParaRPr lang="es-ES" dirty="0"/>
          </a:p>
          <a:p>
            <a:br>
              <a:rPr lang="es-ES" dirty="0"/>
            </a:br>
            <a:endParaRPr lang="es-ES" dirty="0"/>
          </a:p>
          <a:p>
            <a:r>
              <a:rPr lang="es-ES" b="1" dirty="0"/>
              <a:t>4. Cómo contarlo en tu presentación (texto breve)</a:t>
            </a:r>
          </a:p>
          <a:p>
            <a:r>
              <a:rPr lang="es-ES" b="1" dirty="0"/>
              <a:t>Diapositiva:</a:t>
            </a:r>
          </a:p>
          <a:p>
            <a:r>
              <a:rPr lang="es-ES" b="1" dirty="0"/>
              <a:t>“Impacto transgeneracional del contacto con la naturaleza”</a:t>
            </a:r>
            <a:endParaRPr lang="es-ES" dirty="0"/>
          </a:p>
          <a:p>
            <a:r>
              <a:rPr lang="es-ES" dirty="0"/>
              <a:t>Fuerte correlación padres → hijos (</a:t>
            </a:r>
            <a:r>
              <a:rPr lang="el-GR" dirty="0"/>
              <a:t>ρ ≈ 0.48, </a:t>
            </a:r>
            <a:r>
              <a:rPr lang="es-ES" dirty="0"/>
              <a:t>p &lt; 0.000001).</a:t>
            </a:r>
          </a:p>
          <a:p>
            <a:r>
              <a:rPr lang="es-ES" dirty="0"/>
              <a:t>Los hábitos de naturaleza se aprenden y se transmiten.</a:t>
            </a:r>
          </a:p>
          <a:p>
            <a:r>
              <a:rPr lang="es-ES" dirty="0"/>
              <a:t>Multiplicador familiar: un cambio en adultos mejora la vida de los hijos.</a:t>
            </a:r>
          </a:p>
          <a:p>
            <a:r>
              <a:rPr lang="es-ES" dirty="0"/>
              <a:t>Programas como </a:t>
            </a:r>
            <a:r>
              <a:rPr lang="es-ES" i="1" dirty="0"/>
              <a:t>Pinto en Verde</a:t>
            </a:r>
            <a:r>
              <a:rPr lang="es-ES" dirty="0"/>
              <a:t> tienen un impacto generacional en salud pública.</a:t>
            </a:r>
          </a:p>
          <a:p>
            <a:r>
              <a:rPr lang="es-ES" b="1" dirty="0"/>
              <a:t>Discurso acompañante (30 segundos):</a:t>
            </a:r>
          </a:p>
          <a:p>
            <a:r>
              <a:rPr lang="es-ES" dirty="0"/>
              <a:t>“Los datos muestran una correlación muy clara entre la frecuencia con la que los padres disfrutan de la naturaleza y la de sus hijos. Esto significa que la naturaleza no solo beneficia a los adultos: crea un estilo de vida familiar que se transmite. Un programa como Pinto en Verde no impacta a una persona, sino a toda una generación. Es un multiplicador de salud pública.”</a:t>
            </a:r>
          </a:p>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26</a:t>
            </a:fld>
            <a:endParaRPr lang="es-ES"/>
          </a:p>
        </p:txBody>
      </p:sp>
    </p:spTree>
    <p:extLst>
      <p:ext uri="{BB962C8B-B14F-4D97-AF65-F5344CB8AC3E}">
        <p14:creationId xmlns:p14="http://schemas.microsoft.com/office/powerpoint/2010/main" val="35289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Similar o ligeramente superior</a:t>
            </a:r>
            <a:r>
              <a:rPr lang="es-ES" dirty="0"/>
              <a:t> en quienes han participado “Solo en algunas”.</a:t>
            </a:r>
          </a:p>
          <a:p>
            <a:r>
              <a:rPr lang="es-ES" dirty="0"/>
              <a:t>No hay diferencia estadísticamente significativa.</a:t>
            </a:r>
          </a:p>
          <a:p>
            <a:r>
              <a:rPr lang="es-ES" b="1" dirty="0"/>
              <a:t>✔ MCS (Salud mental)</a:t>
            </a:r>
          </a:p>
          <a:p>
            <a:r>
              <a:rPr lang="es-ES" b="1" dirty="0"/>
              <a:t>Claramente más bajo</a:t>
            </a:r>
            <a:r>
              <a:rPr lang="es-ES" dirty="0"/>
              <a:t> en el grupo “Solo en algunas”.</a:t>
            </a:r>
          </a:p>
          <a:p>
            <a:r>
              <a:rPr lang="es-ES" dirty="0"/>
              <a:t>Diferencia </a:t>
            </a:r>
            <a:r>
              <a:rPr lang="es-ES" b="1" dirty="0"/>
              <a:t>significativa</a:t>
            </a:r>
            <a:r>
              <a:rPr lang="es-ES" dirty="0"/>
              <a:t> (p ≈ 0.02)</a:t>
            </a:r>
          </a:p>
          <a:p>
            <a:r>
              <a:rPr lang="es-ES" dirty="0"/>
              <a:t>Esto sugiere </a:t>
            </a:r>
            <a:r>
              <a:rPr lang="es-ES" b="1" dirty="0"/>
              <a:t>selección inversa</a:t>
            </a:r>
            <a:r>
              <a:rPr lang="es-ES" dirty="0"/>
              <a:t>:</a:t>
            </a:r>
            <a:br>
              <a:rPr lang="es-ES" dirty="0"/>
            </a:br>
            <a:r>
              <a:rPr lang="es-ES" dirty="0"/>
              <a:t>→ Las personas con peor salud mental acuden más al programa.</a:t>
            </a:r>
          </a:p>
          <a:p>
            <a:br>
              <a:rPr lang="es-ES" dirty="0"/>
            </a:br>
            <a:endParaRPr lang="es-ES" dirty="0"/>
          </a:p>
          <a:p>
            <a:r>
              <a:rPr lang="es-ES" b="1" dirty="0"/>
              <a:t>🧠 Mensaje recomendado </a:t>
            </a:r>
            <a:r>
              <a:rPr lang="es-ES" i="1" dirty="0"/>
              <a:t>“La participación en Pinto en Verde muestra diferencias relevantes en salud mental. Quienes participan presentan menor MCS, lo que indica que el programa está captando población más vulnerable emocionalmente—aunque su salud física (PCS) es similar.”</a:t>
            </a:r>
            <a:endParaRPr lang="es-ES" dirty="0"/>
          </a:p>
          <a:p>
            <a:endParaRPr lang="es-ES" dirty="0"/>
          </a:p>
        </p:txBody>
      </p:sp>
      <p:sp>
        <p:nvSpPr>
          <p:cNvPr id="4" name="Marcador de número de diapositiva 3"/>
          <p:cNvSpPr>
            <a:spLocks noGrp="1"/>
          </p:cNvSpPr>
          <p:nvPr>
            <p:ph type="sldNum" sz="quarter" idx="5"/>
          </p:nvPr>
        </p:nvSpPr>
        <p:spPr/>
        <p:txBody>
          <a:bodyPr/>
          <a:lstStyle/>
          <a:p>
            <a:fld id="{86F765C4-A95A-7D42-97E3-F71DD4886E90}" type="slidenum">
              <a:rPr lang="es-ES" smtClean="0"/>
              <a:t>27</a:t>
            </a:fld>
            <a:endParaRPr lang="es-ES"/>
          </a:p>
        </p:txBody>
      </p:sp>
    </p:spTree>
    <p:extLst>
      <p:ext uri="{BB962C8B-B14F-4D97-AF65-F5344CB8AC3E}">
        <p14:creationId xmlns:p14="http://schemas.microsoft.com/office/powerpoint/2010/main" val="232965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E2A713B-130A-5E40-A66B-B840903D061F}" type="slidenum">
              <a:rPr lang="es-ES" smtClean="0"/>
              <a:t>28</a:t>
            </a:fld>
            <a:endParaRPr lang="es-ES"/>
          </a:p>
        </p:txBody>
      </p:sp>
    </p:spTree>
    <p:extLst>
      <p:ext uri="{BB962C8B-B14F-4D97-AF65-F5344CB8AC3E}">
        <p14:creationId xmlns:p14="http://schemas.microsoft.com/office/powerpoint/2010/main" val="299090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4" y="576072"/>
            <a:ext cx="13485571" cy="70774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9" y="772161"/>
            <a:ext cx="13086080" cy="6685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3cae5330-d4ee-4efc-b7f1-ffa4aa242b3e.png">
            <a:extLst>
              <a:ext uri="{FF2B5EF4-FFF2-40B4-BE49-F238E27FC236}">
                <a16:creationId xmlns:a16="http://schemas.microsoft.com/office/drawing/2014/main" id="{0627A036-F7A2-DFDB-4062-227FB5CBECAB}"/>
              </a:ext>
            </a:extLst>
          </p:cNvPr>
          <p:cNvPicPr>
            <a:picLocks noChangeAspect="1"/>
          </p:cNvPicPr>
          <p:nvPr/>
        </p:nvPicPr>
        <p:blipFill>
          <a:blip r:embed="rId2"/>
          <a:stretch>
            <a:fillRect/>
          </a:stretch>
        </p:blipFill>
        <p:spPr>
          <a:xfrm>
            <a:off x="5360460" y="1348232"/>
            <a:ext cx="3909473" cy="5525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7B5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4" y="576072"/>
            <a:ext cx="13485571" cy="70774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nterfaz de usuario gráfica, Texto, Aplicación&#10;&#10;El contenido generado por IA puede ser incorrecto.">
            <a:extLst>
              <a:ext uri="{FF2B5EF4-FFF2-40B4-BE49-F238E27FC236}">
                <a16:creationId xmlns:a16="http://schemas.microsoft.com/office/drawing/2014/main" id="{A359EAD9-7569-361D-1553-26371B7A4BCC}"/>
              </a:ext>
            </a:extLst>
          </p:cNvPr>
          <p:cNvPicPr>
            <a:picLocks noChangeAspect="1"/>
          </p:cNvPicPr>
          <p:nvPr/>
        </p:nvPicPr>
        <p:blipFill>
          <a:blip r:embed="rId3"/>
          <a:stretch>
            <a:fillRect/>
          </a:stretch>
        </p:blipFill>
        <p:spPr>
          <a:xfrm>
            <a:off x="4114623" y="772160"/>
            <a:ext cx="6401153" cy="6685279"/>
          </a:xfrm>
          <a:prstGeom prst="rect">
            <a:avLst/>
          </a:prstGeom>
        </p:spPr>
      </p:pic>
    </p:spTree>
    <p:extLst>
      <p:ext uri="{BB962C8B-B14F-4D97-AF65-F5344CB8AC3E}">
        <p14:creationId xmlns:p14="http://schemas.microsoft.com/office/powerpoint/2010/main" val="163849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657" y="804261"/>
            <a:ext cx="13091568" cy="12790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defRPr sz="4400" b="1">
                <a:solidFill>
                  <a:srgbClr val="466446"/>
                </a:solidFill>
              </a:defRPr>
            </a:pPr>
            <a:r>
              <a:rPr lang="en-US" sz="6700">
                <a:latin typeface="+mj-lt"/>
                <a:ea typeface="+mj-ea"/>
                <a:cs typeface="+mj-cs"/>
              </a:rPr>
              <a:t>Curvas de edad (conexión vs edad)</a:t>
            </a:r>
          </a:p>
        </p:txBody>
      </p:sp>
      <p:pic>
        <p:nvPicPr>
          <p:cNvPr id="4" name="Imagen 3">
            <a:extLst>
              <a:ext uri="{FF2B5EF4-FFF2-40B4-BE49-F238E27FC236}">
                <a16:creationId xmlns:a16="http://schemas.microsoft.com/office/drawing/2014/main" id="{71B89B65-740D-5172-C302-32F01AB58EEB}"/>
              </a:ext>
            </a:extLst>
          </p:cNvPr>
          <p:cNvPicPr>
            <a:picLocks noChangeAspect="1"/>
          </p:cNvPicPr>
          <p:nvPr/>
        </p:nvPicPr>
        <p:blipFill>
          <a:blip r:embed="rId2"/>
          <a:stretch>
            <a:fillRect/>
          </a:stretch>
        </p:blipFill>
        <p:spPr>
          <a:xfrm>
            <a:off x="136018" y="2545094"/>
            <a:ext cx="6492240" cy="4820487"/>
          </a:xfrm>
          <a:prstGeom prst="rect">
            <a:avLst/>
          </a:prstGeom>
        </p:spPr>
      </p:pic>
      <p:pic>
        <p:nvPicPr>
          <p:cNvPr id="6" name="Imagen 5">
            <a:extLst>
              <a:ext uri="{FF2B5EF4-FFF2-40B4-BE49-F238E27FC236}">
                <a16:creationId xmlns:a16="http://schemas.microsoft.com/office/drawing/2014/main" id="{756AE46A-50E5-0E3B-6EE6-EE5A38DAFEDC}"/>
              </a:ext>
            </a:extLst>
          </p:cNvPr>
          <p:cNvPicPr>
            <a:picLocks noChangeAspect="1"/>
          </p:cNvPicPr>
          <p:nvPr/>
        </p:nvPicPr>
        <p:blipFill>
          <a:blip r:embed="rId3"/>
          <a:stretch>
            <a:fillRect/>
          </a:stretch>
        </p:blipFill>
        <p:spPr>
          <a:xfrm>
            <a:off x="7312441" y="2698398"/>
            <a:ext cx="6861666" cy="40998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Brecha de género</a:t>
            </a:r>
          </a:p>
        </p:txBody>
      </p:sp>
      <p:pic>
        <p:nvPicPr>
          <p:cNvPr id="4" name="Imagen 3">
            <a:extLst>
              <a:ext uri="{FF2B5EF4-FFF2-40B4-BE49-F238E27FC236}">
                <a16:creationId xmlns:a16="http://schemas.microsoft.com/office/drawing/2014/main" id="{EF4F677E-BB2B-E299-28D1-0DC8B6E7C170}"/>
              </a:ext>
            </a:extLst>
          </p:cNvPr>
          <p:cNvPicPr>
            <a:picLocks noChangeAspect="1"/>
          </p:cNvPicPr>
          <p:nvPr/>
        </p:nvPicPr>
        <p:blipFill>
          <a:blip r:embed="rId2"/>
          <a:stretch>
            <a:fillRect/>
          </a:stretch>
        </p:blipFill>
        <p:spPr>
          <a:xfrm>
            <a:off x="494453" y="1439796"/>
            <a:ext cx="8192347" cy="4874446"/>
          </a:xfrm>
          <a:prstGeom prst="rect">
            <a:avLst/>
          </a:prstGeom>
        </p:spPr>
      </p:pic>
      <p:sp>
        <p:nvSpPr>
          <p:cNvPr id="6" name="CuadroTexto 5">
            <a:extLst>
              <a:ext uri="{FF2B5EF4-FFF2-40B4-BE49-F238E27FC236}">
                <a16:creationId xmlns:a16="http://schemas.microsoft.com/office/drawing/2014/main" id="{BF25C020-63F1-BB98-4260-588D2C6E53CA}"/>
              </a:ext>
            </a:extLst>
          </p:cNvPr>
          <p:cNvSpPr txBox="1"/>
          <p:nvPr/>
        </p:nvSpPr>
        <p:spPr>
          <a:xfrm>
            <a:off x="10772987" y="3173071"/>
            <a:ext cx="3655707" cy="1200329"/>
          </a:xfrm>
          <a:prstGeom prst="rect">
            <a:avLst/>
          </a:prstGeom>
          <a:noFill/>
        </p:spPr>
        <p:txBody>
          <a:bodyPr wrap="square">
            <a:spAutoFit/>
          </a:bodyPr>
          <a:lstStyle/>
          <a:p>
            <a:pPr>
              <a:buNone/>
            </a:pPr>
            <a:r>
              <a:rPr lang="es-ES" i="1" dirty="0">
                <a:effectLst/>
                <a:latin typeface="Helvetica" pitchFamily="2" charset="0"/>
              </a:rPr>
              <a:t>Las niñas, en promedio, tienen una conexión con la naturaleza</a:t>
            </a:r>
            <a:endParaRPr lang="es-ES" dirty="0">
              <a:effectLst/>
              <a:latin typeface="Helvetica" pitchFamily="2" charset="0"/>
            </a:endParaRPr>
          </a:p>
          <a:p>
            <a:pPr>
              <a:buNone/>
            </a:pPr>
            <a:r>
              <a:rPr lang="es-ES" i="1" dirty="0">
                <a:effectLst/>
                <a:latin typeface="Helvetica" pitchFamily="2" charset="0"/>
              </a:rPr>
              <a:t>significativamente más alta que los niños</a:t>
            </a:r>
            <a:endParaRPr lang="es-ES" dirty="0">
              <a:effectLst/>
              <a:latin typeface="Helvetica" pitchFamily="2" charset="0"/>
            </a:endParaRPr>
          </a:p>
        </p:txBody>
      </p:sp>
      <p:pic>
        <p:nvPicPr>
          <p:cNvPr id="8" name="Imagen 7" descr="Tabla&#10;&#10;El contenido generado por IA puede ser incorrecto.">
            <a:extLst>
              <a:ext uri="{FF2B5EF4-FFF2-40B4-BE49-F238E27FC236}">
                <a16:creationId xmlns:a16="http://schemas.microsoft.com/office/drawing/2014/main" id="{ADD76E39-AE32-243A-13EB-7138B3E24277}"/>
              </a:ext>
            </a:extLst>
          </p:cNvPr>
          <p:cNvPicPr>
            <a:picLocks noChangeAspect="1"/>
          </p:cNvPicPr>
          <p:nvPr/>
        </p:nvPicPr>
        <p:blipFill>
          <a:blip r:embed="rId3"/>
          <a:stretch>
            <a:fillRect/>
          </a:stretch>
        </p:blipFill>
        <p:spPr>
          <a:xfrm>
            <a:off x="8890000" y="4777102"/>
            <a:ext cx="5600700" cy="134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Participación en Pinto en Verde y conexión</a:t>
            </a:r>
          </a:p>
        </p:txBody>
      </p:sp>
      <p:pic>
        <p:nvPicPr>
          <p:cNvPr id="4" name="Imagen 3">
            <a:extLst>
              <a:ext uri="{FF2B5EF4-FFF2-40B4-BE49-F238E27FC236}">
                <a16:creationId xmlns:a16="http://schemas.microsoft.com/office/drawing/2014/main" id="{00EEFBAD-33B1-7A51-BBCC-B5B5F142E176}"/>
              </a:ext>
            </a:extLst>
          </p:cNvPr>
          <p:cNvPicPr>
            <a:picLocks noChangeAspect="1"/>
          </p:cNvPicPr>
          <p:nvPr/>
        </p:nvPicPr>
        <p:blipFill>
          <a:blip r:embed="rId2"/>
          <a:stretch>
            <a:fillRect/>
          </a:stretch>
        </p:blipFill>
        <p:spPr>
          <a:xfrm>
            <a:off x="575732" y="1812976"/>
            <a:ext cx="6201477" cy="4603648"/>
          </a:xfrm>
          <a:prstGeom prst="rect">
            <a:avLst/>
          </a:prstGeom>
        </p:spPr>
      </p:pic>
      <p:pic>
        <p:nvPicPr>
          <p:cNvPr id="5" name="Imagen 4">
            <a:extLst>
              <a:ext uri="{FF2B5EF4-FFF2-40B4-BE49-F238E27FC236}">
                <a16:creationId xmlns:a16="http://schemas.microsoft.com/office/drawing/2014/main" id="{49F9EF42-8D65-BCA1-14EC-A9801C512C98}"/>
              </a:ext>
            </a:extLst>
          </p:cNvPr>
          <p:cNvPicPr>
            <a:picLocks noChangeAspect="1"/>
          </p:cNvPicPr>
          <p:nvPr/>
        </p:nvPicPr>
        <p:blipFill>
          <a:blip r:embed="rId3"/>
          <a:stretch>
            <a:fillRect/>
          </a:stretch>
        </p:blipFill>
        <p:spPr>
          <a:xfrm>
            <a:off x="7179734" y="1901086"/>
            <a:ext cx="7148766" cy="4245714"/>
          </a:xfrm>
          <a:prstGeom prst="rect">
            <a:avLst/>
          </a:prstGeom>
        </p:spPr>
      </p:pic>
      <p:sp>
        <p:nvSpPr>
          <p:cNvPr id="7" name="CuadroTexto 6">
            <a:extLst>
              <a:ext uri="{FF2B5EF4-FFF2-40B4-BE49-F238E27FC236}">
                <a16:creationId xmlns:a16="http://schemas.microsoft.com/office/drawing/2014/main" id="{C0BEB03A-7BC1-5ED5-80A6-4D89CCAB269D}"/>
              </a:ext>
            </a:extLst>
          </p:cNvPr>
          <p:cNvSpPr txBox="1"/>
          <p:nvPr/>
        </p:nvSpPr>
        <p:spPr>
          <a:xfrm>
            <a:off x="1532964" y="6752272"/>
            <a:ext cx="12465423" cy="646331"/>
          </a:xfrm>
          <a:prstGeom prst="rect">
            <a:avLst/>
          </a:prstGeom>
          <a:noFill/>
        </p:spPr>
        <p:txBody>
          <a:bodyPr wrap="square">
            <a:spAutoFit/>
          </a:bodyPr>
          <a:lstStyle/>
          <a:p>
            <a:pPr>
              <a:buNone/>
            </a:pPr>
            <a:r>
              <a:rPr lang="es-ES" i="1" dirty="0">
                <a:effectLst/>
                <a:latin typeface="Helvetica" pitchFamily="2" charset="0"/>
              </a:rPr>
              <a:t>La participación en Pinto en Verde se asocia con un incremento medio de 10 puntos</a:t>
            </a:r>
            <a:r>
              <a:rPr lang="es-ES" dirty="0">
                <a:latin typeface="Helvetica" pitchFamily="2" charset="0"/>
              </a:rPr>
              <a:t> </a:t>
            </a:r>
            <a:r>
              <a:rPr lang="es-ES" i="1" dirty="0">
                <a:effectLst/>
                <a:latin typeface="Helvetica" pitchFamily="2" charset="0"/>
              </a:rPr>
              <a:t>en la </a:t>
            </a:r>
            <a:r>
              <a:rPr lang="es-ES" i="1" dirty="0" err="1">
                <a:effectLst/>
                <a:latin typeface="Helvetica" pitchFamily="2" charset="0"/>
              </a:rPr>
              <a:t>CdN</a:t>
            </a:r>
            <a:r>
              <a:rPr lang="es-ES" i="1" dirty="0">
                <a:effectLst/>
                <a:latin typeface="Helvetica" pitchFamily="2" charset="0"/>
              </a:rPr>
              <a:t>, lo cual representa un cambio notable. </a:t>
            </a:r>
            <a:endParaRPr lang="es-ES" dirty="0">
              <a:effectLst/>
              <a:latin typeface="Helvetica" pitchFamily="2" charset="0"/>
            </a:endParaRPr>
          </a:p>
        </p:txBody>
      </p:sp>
      <p:sp>
        <p:nvSpPr>
          <p:cNvPr id="9" name="CuadroTexto 8">
            <a:extLst>
              <a:ext uri="{FF2B5EF4-FFF2-40B4-BE49-F238E27FC236}">
                <a16:creationId xmlns:a16="http://schemas.microsoft.com/office/drawing/2014/main" id="{53180BDD-A8BD-28FD-6C62-EBBC06770978}"/>
              </a:ext>
            </a:extLst>
          </p:cNvPr>
          <p:cNvSpPr txBox="1"/>
          <p:nvPr/>
        </p:nvSpPr>
        <p:spPr>
          <a:xfrm>
            <a:off x="4504765" y="5194157"/>
            <a:ext cx="1949824" cy="369332"/>
          </a:xfrm>
          <a:prstGeom prst="rect">
            <a:avLst/>
          </a:prstGeom>
          <a:noFill/>
        </p:spPr>
        <p:txBody>
          <a:bodyPr wrap="square">
            <a:spAutoFit/>
          </a:bodyPr>
          <a:lstStyle/>
          <a:p>
            <a:pPr>
              <a:buNone/>
            </a:pPr>
            <a:r>
              <a:rPr lang="es-ES" i="1" dirty="0">
                <a:effectLst/>
                <a:latin typeface="Helvetica" pitchFamily="2" charset="0"/>
              </a:rPr>
              <a:t>p &lt; 0.00001</a:t>
            </a:r>
            <a:endParaRPr lang="es-ES" dirty="0">
              <a:effectLst/>
              <a:latin typeface="Helvetic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Diferencias por barrios</a:t>
            </a:r>
          </a:p>
        </p:txBody>
      </p:sp>
      <p:pic>
        <p:nvPicPr>
          <p:cNvPr id="4" name="Imagen 3">
            <a:extLst>
              <a:ext uri="{FF2B5EF4-FFF2-40B4-BE49-F238E27FC236}">
                <a16:creationId xmlns:a16="http://schemas.microsoft.com/office/drawing/2014/main" id="{60621B9C-40A0-8C66-0299-47696592F63D}"/>
              </a:ext>
            </a:extLst>
          </p:cNvPr>
          <p:cNvPicPr>
            <a:picLocks noChangeAspect="1"/>
          </p:cNvPicPr>
          <p:nvPr/>
        </p:nvPicPr>
        <p:blipFill>
          <a:blip r:embed="rId2"/>
          <a:stretch>
            <a:fillRect/>
          </a:stretch>
        </p:blipFill>
        <p:spPr>
          <a:xfrm>
            <a:off x="1179126" y="1188720"/>
            <a:ext cx="12353994" cy="64737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C693-6139-BF1A-42F7-B36DD74033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E55E58-8DA6-A039-89A4-DC8117A1EBE3}"/>
              </a:ext>
            </a:extLst>
          </p:cNvPr>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Diferencias por barrios</a:t>
            </a:r>
          </a:p>
        </p:txBody>
      </p:sp>
      <p:pic>
        <p:nvPicPr>
          <p:cNvPr id="3" name="Imagen 2">
            <a:extLst>
              <a:ext uri="{FF2B5EF4-FFF2-40B4-BE49-F238E27FC236}">
                <a16:creationId xmlns:a16="http://schemas.microsoft.com/office/drawing/2014/main" id="{4C14329F-976F-9741-1EC0-B373F8A32B71}"/>
              </a:ext>
            </a:extLst>
          </p:cNvPr>
          <p:cNvPicPr>
            <a:picLocks noChangeAspect="1"/>
          </p:cNvPicPr>
          <p:nvPr/>
        </p:nvPicPr>
        <p:blipFill>
          <a:blip r:embed="rId2"/>
          <a:stretch>
            <a:fillRect/>
          </a:stretch>
        </p:blipFill>
        <p:spPr>
          <a:xfrm>
            <a:off x="971550" y="1710267"/>
            <a:ext cx="3949700" cy="5080000"/>
          </a:xfrm>
          <a:prstGeom prst="rect">
            <a:avLst/>
          </a:prstGeom>
        </p:spPr>
      </p:pic>
      <p:pic>
        <p:nvPicPr>
          <p:cNvPr id="5" name="Imagen 4">
            <a:extLst>
              <a:ext uri="{FF2B5EF4-FFF2-40B4-BE49-F238E27FC236}">
                <a16:creationId xmlns:a16="http://schemas.microsoft.com/office/drawing/2014/main" id="{7D6F421B-07E1-5EC2-A62F-D9A4F0F2952E}"/>
              </a:ext>
            </a:extLst>
          </p:cNvPr>
          <p:cNvPicPr>
            <a:picLocks noChangeAspect="1"/>
          </p:cNvPicPr>
          <p:nvPr/>
        </p:nvPicPr>
        <p:blipFill>
          <a:blip r:embed="rId3"/>
          <a:stretch>
            <a:fillRect/>
          </a:stretch>
        </p:blipFill>
        <p:spPr>
          <a:xfrm>
            <a:off x="5760720" y="1710267"/>
            <a:ext cx="7772400" cy="4857750"/>
          </a:xfrm>
          <a:prstGeom prst="rect">
            <a:avLst/>
          </a:prstGeom>
        </p:spPr>
      </p:pic>
      <p:sp>
        <p:nvSpPr>
          <p:cNvPr id="7" name="CuadroTexto 6">
            <a:extLst>
              <a:ext uri="{FF2B5EF4-FFF2-40B4-BE49-F238E27FC236}">
                <a16:creationId xmlns:a16="http://schemas.microsoft.com/office/drawing/2014/main" id="{CCE6F797-D207-59B7-7672-AED98529FA60}"/>
              </a:ext>
            </a:extLst>
          </p:cNvPr>
          <p:cNvSpPr txBox="1"/>
          <p:nvPr/>
        </p:nvSpPr>
        <p:spPr>
          <a:xfrm>
            <a:off x="7570694" y="6720232"/>
            <a:ext cx="4519706" cy="369332"/>
          </a:xfrm>
          <a:prstGeom prst="rect">
            <a:avLst/>
          </a:prstGeom>
          <a:noFill/>
        </p:spPr>
        <p:txBody>
          <a:bodyPr wrap="square">
            <a:spAutoFit/>
          </a:bodyPr>
          <a:lstStyle/>
          <a:p>
            <a:pPr>
              <a:buNone/>
            </a:pPr>
            <a:r>
              <a:rPr lang="es-ES" i="1" dirty="0">
                <a:effectLst/>
                <a:latin typeface="Helvetica" pitchFamily="2" charset="0"/>
              </a:rPr>
              <a:t>ANOVA </a:t>
            </a:r>
            <a:r>
              <a:rPr lang="es-ES" i="1" dirty="0" err="1">
                <a:effectLst/>
                <a:latin typeface="Helvetica" pitchFamily="2" charset="0"/>
              </a:rPr>
              <a:t>Estad.stico</a:t>
            </a:r>
            <a:r>
              <a:rPr lang="es-ES" i="1" dirty="0">
                <a:effectLst/>
                <a:latin typeface="Helvetica" pitchFamily="2" charset="0"/>
              </a:rPr>
              <a:t> F: 2.284. p </a:t>
            </a:r>
            <a:r>
              <a:rPr lang="es-ES" i="1" dirty="0">
                <a:latin typeface="Helvetica" pitchFamily="2" charset="0"/>
              </a:rPr>
              <a:t>=</a:t>
            </a:r>
            <a:r>
              <a:rPr lang="es-ES" i="1" dirty="0">
                <a:effectLst/>
                <a:latin typeface="Helvetica" pitchFamily="2" charset="0"/>
              </a:rPr>
              <a:t>0.07</a:t>
            </a:r>
            <a:endParaRPr lang="es-ES" dirty="0">
              <a:effectLst/>
              <a:latin typeface="Helvetica" pitchFamily="2" charset="0"/>
            </a:endParaRPr>
          </a:p>
        </p:txBody>
      </p:sp>
    </p:spTree>
    <p:extLst>
      <p:ext uri="{BB962C8B-B14F-4D97-AF65-F5344CB8AC3E}">
        <p14:creationId xmlns:p14="http://schemas.microsoft.com/office/powerpoint/2010/main" val="80033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2801600" cy="914400"/>
          </a:xfrm>
          <a:prstGeom prst="rect">
            <a:avLst/>
          </a:prstGeom>
          <a:noFill/>
        </p:spPr>
        <p:txBody>
          <a:bodyPr wrap="none">
            <a:spAutoFit/>
          </a:bodyPr>
          <a:lstStyle/>
          <a:p>
            <a:pPr>
              <a:defRPr sz="4400" b="1">
                <a:solidFill>
                  <a:srgbClr val="965078"/>
                </a:solidFill>
              </a:defRPr>
            </a:pPr>
            <a:r>
              <a:t>Visual – INFORME2.pdf</a:t>
            </a:r>
          </a:p>
        </p:txBody>
      </p:sp>
      <p:pic>
        <p:nvPicPr>
          <p:cNvPr id="4" name="Picture 2" descr="vis_INFORME2.pdf.png">
            <a:extLst>
              <a:ext uri="{FF2B5EF4-FFF2-40B4-BE49-F238E27FC236}">
                <a16:creationId xmlns:a16="http://schemas.microsoft.com/office/drawing/2014/main" id="{27AC8145-BEA9-D3A9-1ABA-0150B9073C7B}"/>
              </a:ext>
            </a:extLst>
          </p:cNvPr>
          <p:cNvPicPr>
            <a:picLocks noChangeAspect="1"/>
          </p:cNvPicPr>
          <p:nvPr/>
        </p:nvPicPr>
        <p:blipFill>
          <a:blip r:embed="rId2"/>
          <a:srcRect l="10000" t="13108" r="6666" b="20637"/>
          <a:stretch>
            <a:fillRect/>
          </a:stretch>
        </p:blipFill>
        <p:spPr>
          <a:xfrm>
            <a:off x="6146800" y="704850"/>
            <a:ext cx="6628413" cy="6819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CVRS Global – Tabla de dimensiones (PedsQL)</a:t>
            </a:r>
          </a:p>
        </p:txBody>
      </p:sp>
      <p:pic>
        <p:nvPicPr>
          <p:cNvPr id="3" name="Picture 2" descr="informe2_page_10.png"/>
          <p:cNvPicPr>
            <a:picLocks noChangeAspect="1"/>
          </p:cNvPicPr>
          <p:nvPr/>
        </p:nvPicPr>
        <p:blipFill>
          <a:blip r:embed="rId2"/>
          <a:srcRect l="10345" t="18534" r="23135" b="65698"/>
          <a:stretch>
            <a:fillRect/>
          </a:stretch>
        </p:blipFill>
        <p:spPr>
          <a:xfrm>
            <a:off x="196923" y="1736108"/>
            <a:ext cx="13870793" cy="4649002"/>
          </a:xfrm>
          <a:prstGeom prst="rect">
            <a:avLst/>
          </a:prstGeom>
        </p:spPr>
      </p:pic>
      <p:sp>
        <p:nvSpPr>
          <p:cNvPr id="4" name="TextBox 3"/>
          <p:cNvSpPr txBox="1"/>
          <p:nvPr/>
        </p:nvSpPr>
        <p:spPr>
          <a:xfrm>
            <a:off x="1357870" y="1188720"/>
            <a:ext cx="9205856" cy="369332"/>
          </a:xfrm>
          <a:prstGeom prst="rect">
            <a:avLst/>
          </a:prstGeom>
          <a:noFill/>
        </p:spPr>
        <p:txBody>
          <a:bodyPr wrap="square">
            <a:spAutoFit/>
          </a:bodyPr>
          <a:lstStyle/>
          <a:p>
            <a:pPr>
              <a:defRPr sz="1800">
                <a:solidFill>
                  <a:srgbClr val="466446"/>
                </a:solidFill>
              </a:defRPr>
            </a:pPr>
            <a:r>
              <a:rPr dirty="0" err="1"/>
              <a:t>Muestra</a:t>
            </a:r>
            <a:r>
              <a:rPr dirty="0"/>
              <a:t>: 296 </a:t>
            </a:r>
            <a:r>
              <a:rPr dirty="0" err="1"/>
              <a:t>escolares</a:t>
            </a:r>
            <a:r>
              <a:rPr dirty="0"/>
              <a:t>. Medias, SD y % bajo umbral </a:t>
            </a:r>
            <a:r>
              <a:rPr dirty="0" err="1"/>
              <a:t>por</a:t>
            </a:r>
            <a:r>
              <a:rPr dirty="0"/>
              <a:t> </a:t>
            </a:r>
            <a:r>
              <a:rPr dirty="0" err="1"/>
              <a:t>dimensión</a:t>
            </a:r>
            <a:r>
              <a:rPr dirty="0"/>
              <a:t>.</a:t>
            </a:r>
          </a:p>
        </p:txBody>
      </p:sp>
      <p:sp>
        <p:nvSpPr>
          <p:cNvPr id="5" name="TextBox 3">
            <a:extLst>
              <a:ext uri="{FF2B5EF4-FFF2-40B4-BE49-F238E27FC236}">
                <a16:creationId xmlns:a16="http://schemas.microsoft.com/office/drawing/2014/main" id="{522C5E89-3701-BA58-4431-4B597A5BC867}"/>
              </a:ext>
            </a:extLst>
          </p:cNvPr>
          <p:cNvSpPr txBox="1"/>
          <p:nvPr/>
        </p:nvSpPr>
        <p:spPr>
          <a:xfrm>
            <a:off x="1130968" y="6493492"/>
            <a:ext cx="12402151" cy="954107"/>
          </a:xfrm>
          <a:prstGeom prst="rect">
            <a:avLst/>
          </a:prstGeom>
          <a:noFill/>
        </p:spPr>
        <p:txBody>
          <a:bodyPr wrap="square">
            <a:spAutoFit/>
          </a:bodyPr>
          <a:lstStyle/>
          <a:p>
            <a:pPr>
              <a:defRPr sz="1800">
                <a:solidFill>
                  <a:srgbClr val="466446"/>
                </a:solidFill>
              </a:defRPr>
            </a:pPr>
            <a:r>
              <a:rPr sz="2800" dirty="0" err="1"/>
              <a:t>Niñas</a:t>
            </a:r>
            <a:r>
              <a:rPr sz="2800" dirty="0"/>
              <a:t> con mayor </a:t>
            </a:r>
            <a:r>
              <a:rPr sz="2800" dirty="0" err="1"/>
              <a:t>afectación</a:t>
            </a:r>
            <a:r>
              <a:rPr sz="2800" dirty="0"/>
              <a:t> global (22.6%) vs </a:t>
            </a:r>
            <a:r>
              <a:rPr sz="2800" dirty="0" err="1"/>
              <a:t>niños</a:t>
            </a:r>
            <a:r>
              <a:rPr sz="2800" dirty="0"/>
              <a:t> (12.1%). </a:t>
            </a:r>
            <a:r>
              <a:rPr sz="2800" dirty="0" err="1"/>
              <a:t>Diferencias</a:t>
            </a:r>
            <a:r>
              <a:rPr sz="2800" dirty="0"/>
              <a:t> </a:t>
            </a:r>
            <a:r>
              <a:rPr sz="2800" dirty="0" err="1"/>
              <a:t>significativas</a:t>
            </a:r>
            <a:r>
              <a:rPr sz="2800" dirty="0"/>
              <a:t> </a:t>
            </a:r>
            <a:r>
              <a:rPr sz="2800" dirty="0" err="1"/>
              <a:t>en</a:t>
            </a:r>
            <a:r>
              <a:rPr sz="2800" dirty="0"/>
              <a:t> </a:t>
            </a:r>
            <a:r>
              <a:rPr lang="es-ES" sz="2800" dirty="0"/>
              <a:t>Salud </a:t>
            </a:r>
            <a:r>
              <a:rPr sz="2800" dirty="0" err="1"/>
              <a:t>Física</a:t>
            </a:r>
            <a:r>
              <a:rPr sz="2800" dirty="0"/>
              <a:t>, </a:t>
            </a:r>
            <a:r>
              <a:rPr sz="2800" dirty="0" err="1"/>
              <a:t>Emocional</a:t>
            </a:r>
            <a:r>
              <a:rPr sz="2800" dirty="0"/>
              <a:t> y </a:t>
            </a:r>
            <a:r>
              <a:rPr sz="2800" dirty="0" err="1"/>
              <a:t>Psicosocial</a:t>
            </a:r>
            <a:r>
              <a:rPr sz="28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7817" y="673057"/>
            <a:ext cx="11754765" cy="13372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defRPr sz="4400" b="1">
                <a:solidFill>
                  <a:srgbClr val="466446"/>
                </a:solidFill>
              </a:defRPr>
            </a:pPr>
            <a:r>
              <a:rPr lang="en-US" sz="6200">
                <a:latin typeface="+mj-lt"/>
                <a:ea typeface="+mj-ea"/>
                <a:cs typeface="+mj-cs"/>
              </a:rPr>
              <a:t>Diferencias por género –edad</a:t>
            </a:r>
          </a:p>
        </p:txBody>
      </p:sp>
      <p:pic>
        <p:nvPicPr>
          <p:cNvPr id="6" name="Imagen 5">
            <a:extLst>
              <a:ext uri="{FF2B5EF4-FFF2-40B4-BE49-F238E27FC236}">
                <a16:creationId xmlns:a16="http://schemas.microsoft.com/office/drawing/2014/main" id="{B9D85035-8066-EA8F-05C4-DF4D40FB38B9}"/>
              </a:ext>
            </a:extLst>
          </p:cNvPr>
          <p:cNvPicPr>
            <a:picLocks noChangeAspect="1"/>
          </p:cNvPicPr>
          <p:nvPr/>
        </p:nvPicPr>
        <p:blipFill>
          <a:blip r:embed="rId2"/>
          <a:stretch>
            <a:fillRect/>
          </a:stretch>
        </p:blipFill>
        <p:spPr>
          <a:xfrm>
            <a:off x="339941" y="2683370"/>
            <a:ext cx="6720756" cy="4015651"/>
          </a:xfrm>
          <a:prstGeom prst="rect">
            <a:avLst/>
          </a:prstGeom>
        </p:spPr>
      </p:pic>
      <p:pic>
        <p:nvPicPr>
          <p:cNvPr id="5" name="Imagen 4">
            <a:extLst>
              <a:ext uri="{FF2B5EF4-FFF2-40B4-BE49-F238E27FC236}">
                <a16:creationId xmlns:a16="http://schemas.microsoft.com/office/drawing/2014/main" id="{02F9F759-37A2-8484-6268-C2B2916BE5CE}"/>
              </a:ext>
            </a:extLst>
          </p:cNvPr>
          <p:cNvPicPr>
            <a:picLocks noChangeAspect="1"/>
          </p:cNvPicPr>
          <p:nvPr/>
        </p:nvPicPr>
        <p:blipFill>
          <a:blip r:embed="rId3"/>
          <a:stretch>
            <a:fillRect/>
          </a:stretch>
        </p:blipFill>
        <p:spPr>
          <a:xfrm>
            <a:off x="7541466" y="2683369"/>
            <a:ext cx="6748993" cy="40156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31017-5778-DD6A-F21B-F172DA3CAD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65AB9F-A35F-5118-A94F-E36389824AF4}"/>
              </a:ext>
            </a:extLst>
          </p:cNvPr>
          <p:cNvSpPr txBox="1"/>
          <p:nvPr/>
        </p:nvSpPr>
        <p:spPr>
          <a:xfrm>
            <a:off x="731520" y="274320"/>
            <a:ext cx="12801600" cy="914400"/>
          </a:xfrm>
          <a:prstGeom prst="rect">
            <a:avLst/>
          </a:prstGeom>
          <a:noFill/>
        </p:spPr>
        <p:txBody>
          <a:bodyPr wrap="none">
            <a:spAutoFit/>
          </a:bodyPr>
          <a:lstStyle/>
          <a:p>
            <a:pPr>
              <a:defRPr sz="4400" b="1">
                <a:solidFill>
                  <a:srgbClr val="466446"/>
                </a:solidFill>
              </a:defRPr>
            </a:pPr>
            <a:r>
              <a:t>Impacto de las actividades de naturaleza – Pinto en Verde</a:t>
            </a:r>
          </a:p>
        </p:txBody>
      </p:sp>
      <p:sp>
        <p:nvSpPr>
          <p:cNvPr id="4" name="TextBox 3">
            <a:extLst>
              <a:ext uri="{FF2B5EF4-FFF2-40B4-BE49-F238E27FC236}">
                <a16:creationId xmlns:a16="http://schemas.microsoft.com/office/drawing/2014/main" id="{6A95D85F-8F0E-5D7E-DE48-1CA8F48EA578}"/>
              </a:ext>
            </a:extLst>
          </p:cNvPr>
          <p:cNvSpPr txBox="1"/>
          <p:nvPr/>
        </p:nvSpPr>
        <p:spPr>
          <a:xfrm>
            <a:off x="731520" y="6949440"/>
            <a:ext cx="13167360" cy="914400"/>
          </a:xfrm>
          <a:prstGeom prst="rect">
            <a:avLst/>
          </a:prstGeom>
          <a:noFill/>
        </p:spPr>
        <p:txBody>
          <a:bodyPr wrap="none">
            <a:spAutoFit/>
          </a:bodyPr>
          <a:lstStyle/>
          <a:p>
            <a:pPr>
              <a:defRPr sz="1800">
                <a:solidFill>
                  <a:srgbClr val="466446"/>
                </a:solidFill>
              </a:defRPr>
            </a:pPr>
            <a:r>
              <a:rPr dirty="0" err="1"/>
              <a:t>Participación</a:t>
            </a:r>
            <a:r>
              <a:rPr dirty="0"/>
              <a:t> </a:t>
            </a:r>
            <a:r>
              <a:rPr dirty="0" err="1"/>
              <a:t>asociada</a:t>
            </a:r>
            <a:r>
              <a:rPr dirty="0"/>
              <a:t> a mayor </a:t>
            </a:r>
            <a:r>
              <a:rPr dirty="0" err="1"/>
              <a:t>conexión</a:t>
            </a:r>
            <a:r>
              <a:rPr dirty="0"/>
              <a:t> con la </a:t>
            </a:r>
            <a:r>
              <a:rPr dirty="0" err="1"/>
              <a:t>naturaleza</a:t>
            </a:r>
            <a:r>
              <a:rPr dirty="0"/>
              <a:t> y </a:t>
            </a:r>
            <a:r>
              <a:rPr dirty="0" err="1"/>
              <a:t>mejor</a:t>
            </a:r>
            <a:r>
              <a:rPr dirty="0"/>
              <a:t> CVRS </a:t>
            </a:r>
            <a:r>
              <a:rPr dirty="0" err="1"/>
              <a:t>psicosocial</a:t>
            </a:r>
            <a:r>
              <a:rPr dirty="0"/>
              <a:t>.</a:t>
            </a:r>
          </a:p>
        </p:txBody>
      </p:sp>
      <p:pic>
        <p:nvPicPr>
          <p:cNvPr id="5" name="Imagen 4">
            <a:extLst>
              <a:ext uri="{FF2B5EF4-FFF2-40B4-BE49-F238E27FC236}">
                <a16:creationId xmlns:a16="http://schemas.microsoft.com/office/drawing/2014/main" id="{9521C295-DEA6-A5C8-05E0-CDD8A0DEB060}"/>
              </a:ext>
            </a:extLst>
          </p:cNvPr>
          <p:cNvPicPr>
            <a:picLocks noChangeAspect="1"/>
          </p:cNvPicPr>
          <p:nvPr/>
        </p:nvPicPr>
        <p:blipFill>
          <a:blip r:embed="rId2"/>
          <a:stretch>
            <a:fillRect/>
          </a:stretch>
        </p:blipFill>
        <p:spPr>
          <a:xfrm>
            <a:off x="394637" y="1662089"/>
            <a:ext cx="9957297" cy="4938334"/>
          </a:xfrm>
          <a:prstGeom prst="rect">
            <a:avLst/>
          </a:prstGeom>
        </p:spPr>
      </p:pic>
      <p:sp>
        <p:nvSpPr>
          <p:cNvPr id="7" name="CuadroTexto 6">
            <a:extLst>
              <a:ext uri="{FF2B5EF4-FFF2-40B4-BE49-F238E27FC236}">
                <a16:creationId xmlns:a16="http://schemas.microsoft.com/office/drawing/2014/main" id="{C72D09BC-F445-40C8-A291-99BEED2E569E}"/>
              </a:ext>
            </a:extLst>
          </p:cNvPr>
          <p:cNvSpPr txBox="1"/>
          <p:nvPr/>
        </p:nvSpPr>
        <p:spPr>
          <a:xfrm>
            <a:off x="10587788" y="2989864"/>
            <a:ext cx="3647975" cy="1477328"/>
          </a:xfrm>
          <a:prstGeom prst="rect">
            <a:avLst/>
          </a:prstGeom>
          <a:noFill/>
        </p:spPr>
        <p:txBody>
          <a:bodyPr wrap="square">
            <a:spAutoFit/>
          </a:bodyPr>
          <a:lstStyle/>
          <a:p>
            <a:pPr>
              <a:buNone/>
            </a:pPr>
            <a:r>
              <a:rPr lang="es-ES" i="1" dirty="0">
                <a:effectLst/>
                <a:latin typeface="Helvetica" pitchFamily="2" charset="0"/>
              </a:rPr>
              <a:t>mejores puntuaciones en:</a:t>
            </a:r>
            <a:endParaRPr lang="es-ES" dirty="0">
              <a:effectLst/>
              <a:latin typeface="Helvetica" pitchFamily="2" charset="0"/>
            </a:endParaRPr>
          </a:p>
          <a:p>
            <a:pPr>
              <a:buNone/>
            </a:pPr>
            <a:r>
              <a:rPr lang="es-ES" i="1" dirty="0">
                <a:effectLst/>
                <a:latin typeface="Courier" panose="02070309020205020404" pitchFamily="49" charset="0"/>
              </a:rPr>
              <a:t>o </a:t>
            </a:r>
            <a:r>
              <a:rPr lang="es-ES" i="1" dirty="0">
                <a:effectLst/>
                <a:latin typeface="Helvetica" pitchFamily="2" charset="0"/>
              </a:rPr>
              <a:t>CVRS global</a:t>
            </a:r>
            <a:endParaRPr lang="es-ES" dirty="0">
              <a:effectLst/>
              <a:latin typeface="Helvetica" pitchFamily="2" charset="0"/>
            </a:endParaRPr>
          </a:p>
          <a:p>
            <a:pPr>
              <a:buNone/>
            </a:pPr>
            <a:r>
              <a:rPr lang="es-ES" i="1" dirty="0">
                <a:effectLst/>
                <a:latin typeface="Courier" panose="02070309020205020404" pitchFamily="49" charset="0"/>
              </a:rPr>
              <a:t>o </a:t>
            </a:r>
            <a:r>
              <a:rPr lang="es-ES" i="1" dirty="0">
                <a:effectLst/>
                <a:latin typeface="Helvetica" pitchFamily="2" charset="0"/>
              </a:rPr>
              <a:t>Bienestar emocional</a:t>
            </a:r>
            <a:endParaRPr lang="es-ES" dirty="0">
              <a:effectLst/>
              <a:latin typeface="Helvetica" pitchFamily="2" charset="0"/>
            </a:endParaRPr>
          </a:p>
          <a:p>
            <a:pPr>
              <a:buNone/>
            </a:pPr>
            <a:r>
              <a:rPr lang="es-ES" i="1" dirty="0">
                <a:effectLst/>
                <a:latin typeface="Courier" panose="02070309020205020404" pitchFamily="49" charset="0"/>
              </a:rPr>
              <a:t>o </a:t>
            </a:r>
            <a:r>
              <a:rPr lang="es-ES" i="1" dirty="0">
                <a:effectLst/>
                <a:latin typeface="Helvetica" pitchFamily="2" charset="0"/>
              </a:rPr>
              <a:t>Score de conexión con la naturaleza</a:t>
            </a:r>
            <a:endParaRPr lang="es-ES" dirty="0">
              <a:effectLst/>
              <a:latin typeface="Helvetica" pitchFamily="2" charset="0"/>
            </a:endParaRPr>
          </a:p>
        </p:txBody>
      </p:sp>
    </p:spTree>
    <p:extLst>
      <p:ext uri="{BB962C8B-B14F-4D97-AF65-F5344CB8AC3E}">
        <p14:creationId xmlns:p14="http://schemas.microsoft.com/office/powerpoint/2010/main" val="222185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0" y="2590369"/>
            <a:ext cx="6466115" cy="3847207"/>
          </a:xfrm>
          <a:prstGeom prst="rect">
            <a:avLst/>
          </a:prstGeom>
          <a:noFill/>
        </p:spPr>
        <p:txBody>
          <a:bodyPr wrap="square">
            <a:spAutoFit/>
          </a:bodyPr>
          <a:lstStyle/>
          <a:p>
            <a:pPr>
              <a:defRPr sz="6000" b="1">
                <a:solidFill>
                  <a:srgbClr val="466446"/>
                </a:solidFill>
              </a:defRPr>
            </a:pPr>
            <a:r>
              <a:rPr dirty="0"/>
              <a:t>Pinto </a:t>
            </a:r>
            <a:r>
              <a:rPr dirty="0" err="1"/>
              <a:t>en</a:t>
            </a:r>
            <a:r>
              <a:rPr dirty="0"/>
              <a:t> Verde: </a:t>
            </a:r>
            <a:r>
              <a:rPr dirty="0" err="1"/>
              <a:t>Evidencias</a:t>
            </a:r>
            <a:r>
              <a:rPr dirty="0"/>
              <a:t> para la Salud</a:t>
            </a:r>
          </a:p>
          <a:p>
            <a:pPr>
              <a:defRPr sz="3200">
                <a:solidFill>
                  <a:srgbClr val="466446"/>
                </a:solidFill>
              </a:defRPr>
            </a:pPr>
            <a:r>
              <a:rPr dirty="0" err="1"/>
              <a:t>Naturaleza</a:t>
            </a:r>
            <a:r>
              <a:rPr dirty="0"/>
              <a:t>, </a:t>
            </a:r>
            <a:r>
              <a:rPr dirty="0" err="1"/>
              <a:t>bienestar</a:t>
            </a:r>
            <a:r>
              <a:rPr dirty="0"/>
              <a:t> y </a:t>
            </a:r>
            <a:r>
              <a:rPr dirty="0" err="1"/>
              <a:t>equidad</a:t>
            </a:r>
            <a:r>
              <a:rPr dirty="0"/>
              <a:t> territorial – 2024/2025</a:t>
            </a:r>
          </a:p>
        </p:txBody>
      </p:sp>
      <p:pic>
        <p:nvPicPr>
          <p:cNvPr id="3" name="Picture 1" descr="3cae5330-d4ee-4efc-b7f1-ffa4aa242b3e.png">
            <a:extLst>
              <a:ext uri="{FF2B5EF4-FFF2-40B4-BE49-F238E27FC236}">
                <a16:creationId xmlns:a16="http://schemas.microsoft.com/office/drawing/2014/main" id="{1E194E4A-CC99-EFDD-B71B-B3C66BEC19A6}"/>
              </a:ext>
            </a:extLst>
          </p:cNvPr>
          <p:cNvPicPr>
            <a:picLocks noChangeAspect="1"/>
          </p:cNvPicPr>
          <p:nvPr/>
        </p:nvPicPr>
        <p:blipFill>
          <a:blip r:embed="rId2"/>
          <a:srcRect r="41948" b="50639"/>
          <a:stretch>
            <a:fillRect/>
          </a:stretch>
        </p:blipFill>
        <p:spPr>
          <a:xfrm>
            <a:off x="685800" y="561707"/>
            <a:ext cx="5910943" cy="7108675"/>
          </a:xfrm>
          <a:prstGeom prst="rect">
            <a:avLst/>
          </a:prstGeom>
        </p:spPr>
      </p:pic>
      <p:sp>
        <p:nvSpPr>
          <p:cNvPr id="5" name="CuadroTexto 4">
            <a:extLst>
              <a:ext uri="{FF2B5EF4-FFF2-40B4-BE49-F238E27FC236}">
                <a16:creationId xmlns:a16="http://schemas.microsoft.com/office/drawing/2014/main" id="{BC2A86DB-9B29-EB8F-470A-16967FEB51CE}"/>
              </a:ext>
            </a:extLst>
          </p:cNvPr>
          <p:cNvSpPr txBox="1"/>
          <p:nvPr/>
        </p:nvSpPr>
        <p:spPr>
          <a:xfrm>
            <a:off x="7641771" y="6437576"/>
            <a:ext cx="5257800" cy="1200329"/>
          </a:xfrm>
          <a:prstGeom prst="rect">
            <a:avLst/>
          </a:prstGeom>
          <a:noFill/>
        </p:spPr>
        <p:txBody>
          <a:bodyPr wrap="square" rtlCol="0">
            <a:spAutoFit/>
          </a:bodyPr>
          <a:lstStyle/>
          <a:p>
            <a:r>
              <a:rPr lang="es-ES" dirty="0"/>
              <a:t>Juan Antonio Ortega García </a:t>
            </a:r>
          </a:p>
          <a:p>
            <a:r>
              <a:rPr lang="es-ES" dirty="0"/>
              <a:t>Comité de Salud Medioambiental AEP</a:t>
            </a:r>
          </a:p>
          <a:p>
            <a:r>
              <a:rPr lang="es-ES" dirty="0" err="1"/>
              <a:t>Ecologia</a:t>
            </a:r>
            <a:r>
              <a:rPr lang="es-ES" dirty="0"/>
              <a:t> y Salud </a:t>
            </a:r>
            <a:r>
              <a:rPr lang="es-ES" dirty="0" err="1"/>
              <a:t>Lab</a:t>
            </a:r>
            <a:r>
              <a:rPr lang="es-ES" dirty="0"/>
              <a:t>/As. </a:t>
            </a:r>
          </a:p>
          <a:p>
            <a:r>
              <a:rPr lang="es-ES" dirty="0"/>
              <a:t>Prof. Pediatría, Universidad de Murcia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7E41C-3D2D-EF61-2FFC-0AF2B3AA23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0326E7-6ABC-814B-1FBC-EF420A2F155F}"/>
              </a:ext>
            </a:extLst>
          </p:cNvPr>
          <p:cNvSpPr txBox="1"/>
          <p:nvPr/>
        </p:nvSpPr>
        <p:spPr>
          <a:xfrm>
            <a:off x="731520" y="274320"/>
            <a:ext cx="5498365" cy="769441"/>
          </a:xfrm>
          <a:prstGeom prst="rect">
            <a:avLst/>
          </a:prstGeom>
          <a:noFill/>
        </p:spPr>
        <p:txBody>
          <a:bodyPr wrap="none">
            <a:spAutoFit/>
          </a:bodyPr>
          <a:lstStyle/>
          <a:p>
            <a:pPr>
              <a:defRPr sz="4400" b="1">
                <a:solidFill>
                  <a:srgbClr val="466446"/>
                </a:solidFill>
              </a:defRPr>
            </a:pPr>
            <a:r>
              <a:rPr lang="es-ES" dirty="0"/>
              <a:t>Diferencias por barrios</a:t>
            </a:r>
            <a:endParaRPr dirty="0"/>
          </a:p>
        </p:txBody>
      </p:sp>
      <p:pic>
        <p:nvPicPr>
          <p:cNvPr id="5" name="Imagen 4">
            <a:extLst>
              <a:ext uri="{FF2B5EF4-FFF2-40B4-BE49-F238E27FC236}">
                <a16:creationId xmlns:a16="http://schemas.microsoft.com/office/drawing/2014/main" id="{44791A2B-ABBD-10D0-22AC-845324D0670C}"/>
              </a:ext>
            </a:extLst>
          </p:cNvPr>
          <p:cNvPicPr>
            <a:picLocks noChangeAspect="1"/>
          </p:cNvPicPr>
          <p:nvPr/>
        </p:nvPicPr>
        <p:blipFill>
          <a:blip r:embed="rId2"/>
          <a:srcRect b="13263"/>
          <a:stretch>
            <a:fillRect/>
          </a:stretch>
        </p:blipFill>
        <p:spPr>
          <a:xfrm>
            <a:off x="946824" y="1612230"/>
            <a:ext cx="12736751" cy="5630779"/>
          </a:xfrm>
          <a:prstGeom prst="rect">
            <a:avLst/>
          </a:prstGeom>
        </p:spPr>
      </p:pic>
    </p:spTree>
    <p:extLst>
      <p:ext uri="{BB962C8B-B14F-4D97-AF65-F5344CB8AC3E}">
        <p14:creationId xmlns:p14="http://schemas.microsoft.com/office/powerpoint/2010/main" val="19808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E7364-A415-C08C-4D63-A85A29F3ED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0ED4FA-7E0A-6721-A378-2F4D1ECDDBFD}"/>
              </a:ext>
            </a:extLst>
          </p:cNvPr>
          <p:cNvSpPr txBox="1"/>
          <p:nvPr/>
        </p:nvSpPr>
        <p:spPr>
          <a:xfrm>
            <a:off x="731520" y="274320"/>
            <a:ext cx="5498365" cy="769441"/>
          </a:xfrm>
          <a:prstGeom prst="rect">
            <a:avLst/>
          </a:prstGeom>
          <a:noFill/>
        </p:spPr>
        <p:txBody>
          <a:bodyPr wrap="none">
            <a:spAutoFit/>
          </a:bodyPr>
          <a:lstStyle/>
          <a:p>
            <a:pPr>
              <a:defRPr sz="4400" b="1">
                <a:solidFill>
                  <a:srgbClr val="466446"/>
                </a:solidFill>
              </a:defRPr>
            </a:pPr>
            <a:r>
              <a:rPr lang="es-ES" dirty="0"/>
              <a:t>Diferencias por barrios</a:t>
            </a:r>
            <a:endParaRPr dirty="0"/>
          </a:p>
        </p:txBody>
      </p:sp>
      <p:pic>
        <p:nvPicPr>
          <p:cNvPr id="3" name="Imagen 2">
            <a:extLst>
              <a:ext uri="{FF2B5EF4-FFF2-40B4-BE49-F238E27FC236}">
                <a16:creationId xmlns:a16="http://schemas.microsoft.com/office/drawing/2014/main" id="{F7E63B4E-A0CC-C8DB-B3A5-56A4ECA7BFF1}"/>
              </a:ext>
            </a:extLst>
          </p:cNvPr>
          <p:cNvPicPr>
            <a:picLocks noChangeAspect="1"/>
          </p:cNvPicPr>
          <p:nvPr/>
        </p:nvPicPr>
        <p:blipFill>
          <a:blip r:embed="rId2"/>
          <a:stretch>
            <a:fillRect/>
          </a:stretch>
        </p:blipFill>
        <p:spPr>
          <a:xfrm>
            <a:off x="270409" y="1579904"/>
            <a:ext cx="8344201" cy="4965275"/>
          </a:xfrm>
          <a:prstGeom prst="rect">
            <a:avLst/>
          </a:prstGeom>
        </p:spPr>
      </p:pic>
      <p:pic>
        <p:nvPicPr>
          <p:cNvPr id="4" name="Imagen 3">
            <a:extLst>
              <a:ext uri="{FF2B5EF4-FFF2-40B4-BE49-F238E27FC236}">
                <a16:creationId xmlns:a16="http://schemas.microsoft.com/office/drawing/2014/main" id="{7C3B676B-3F17-1DCA-DB53-2B995E4A62D2}"/>
              </a:ext>
            </a:extLst>
          </p:cNvPr>
          <p:cNvPicPr>
            <a:picLocks noChangeAspect="1"/>
          </p:cNvPicPr>
          <p:nvPr/>
        </p:nvPicPr>
        <p:blipFill>
          <a:blip r:embed="rId3"/>
          <a:stretch>
            <a:fillRect/>
          </a:stretch>
        </p:blipFill>
        <p:spPr>
          <a:xfrm>
            <a:off x="9067132" y="274320"/>
            <a:ext cx="5072380" cy="7608570"/>
          </a:xfrm>
          <a:prstGeom prst="rect">
            <a:avLst/>
          </a:prstGeom>
        </p:spPr>
      </p:pic>
    </p:spTree>
    <p:extLst>
      <p:ext uri="{BB962C8B-B14F-4D97-AF65-F5344CB8AC3E}">
        <p14:creationId xmlns:p14="http://schemas.microsoft.com/office/powerpoint/2010/main" val="369800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2801600" cy="914400"/>
          </a:xfrm>
          <a:prstGeom prst="rect">
            <a:avLst/>
          </a:prstGeom>
          <a:noFill/>
        </p:spPr>
        <p:txBody>
          <a:bodyPr wrap="none">
            <a:spAutoFit/>
          </a:bodyPr>
          <a:lstStyle/>
          <a:p>
            <a:pPr>
              <a:defRPr sz="4400" b="1">
                <a:solidFill>
                  <a:srgbClr val="965078"/>
                </a:solidFill>
              </a:defRPr>
            </a:pPr>
            <a:r>
              <a:t>Visual – informe_3.pdf</a:t>
            </a:r>
          </a:p>
        </p:txBody>
      </p:sp>
      <p:pic>
        <p:nvPicPr>
          <p:cNvPr id="3" name="Picture 2" descr="vis_informe_3.pdf.png"/>
          <p:cNvPicPr>
            <a:picLocks noChangeAspect="1"/>
          </p:cNvPicPr>
          <p:nvPr/>
        </p:nvPicPr>
        <p:blipFill>
          <a:blip r:embed="rId2"/>
          <a:stretch>
            <a:fillRect/>
          </a:stretch>
        </p:blipFill>
        <p:spPr>
          <a:xfrm>
            <a:off x="457200" y="1280160"/>
            <a:ext cx="13716000" cy="1775011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01" y="656680"/>
            <a:ext cx="4777387" cy="2173631"/>
          </a:xfrm>
        </p:spPr>
        <p:txBody>
          <a:bodyPr anchor="b">
            <a:normAutofit/>
          </a:bodyPr>
          <a:lstStyle/>
          <a:p>
            <a:pPr>
              <a:lnSpc>
                <a:spcPct val="90000"/>
              </a:lnSpc>
            </a:pPr>
            <a:r>
              <a:rPr lang="es-ES" sz="4440" dirty="0"/>
              <a:t>1. Estado general de la salud en adultos de Pinto</a:t>
            </a:r>
          </a:p>
        </p:txBody>
      </p:sp>
      <p:sp>
        <p:nvSpPr>
          <p:cNvPr id="3" name="Content Placeholder 2"/>
          <p:cNvSpPr>
            <a:spLocks noGrp="1"/>
          </p:cNvSpPr>
          <p:nvPr>
            <p:ph idx="1"/>
          </p:nvPr>
        </p:nvSpPr>
        <p:spPr>
          <a:xfrm>
            <a:off x="758831" y="3368650"/>
            <a:ext cx="4476257" cy="4092854"/>
          </a:xfrm>
        </p:spPr>
        <p:txBody>
          <a:bodyPr anchor="t">
            <a:normAutofit/>
          </a:bodyPr>
          <a:lstStyle/>
          <a:p>
            <a:pPr marL="0" indent="0">
              <a:lnSpc>
                <a:spcPct val="90000"/>
              </a:lnSpc>
              <a:buNone/>
            </a:pPr>
            <a:r>
              <a:rPr lang="es-ES" sz="2400" dirty="0"/>
              <a:t>La salud física es buena: PCS promedio alto y baja limitación funcional.</a:t>
            </a:r>
          </a:p>
          <a:p>
            <a:pPr marL="0" indent="0">
              <a:lnSpc>
                <a:spcPct val="90000"/>
              </a:lnSpc>
              <a:buNone/>
            </a:pPr>
            <a:r>
              <a:rPr lang="es-ES" sz="2400" dirty="0"/>
              <a:t>La salud mental muestra vulnerabilidad: MCS moderado con baja vitalidad.</a:t>
            </a:r>
          </a:p>
          <a:p>
            <a:pPr marL="0" indent="0">
              <a:lnSpc>
                <a:spcPct val="90000"/>
              </a:lnSpc>
              <a:buNone/>
            </a:pPr>
            <a:endParaRPr lang="es-ES" sz="2400" dirty="0"/>
          </a:p>
          <a:p>
            <a:pPr marL="0" indent="0">
              <a:lnSpc>
                <a:spcPct val="90000"/>
              </a:lnSpc>
              <a:buNone/>
            </a:pPr>
            <a:r>
              <a:rPr lang="es-ES" sz="2400" dirty="0"/>
              <a:t>La CVRS refleja margen de mejora en bienestar emocional y energía vital.</a:t>
            </a:r>
          </a:p>
        </p:txBody>
      </p:sp>
      <p:pic>
        <p:nvPicPr>
          <p:cNvPr id="5" name="Imagen 4" descr="Gráfico, Gráfico de barras&#10;&#10;El contenido generado por IA puede ser incorrecto.">
            <a:extLst>
              <a:ext uri="{FF2B5EF4-FFF2-40B4-BE49-F238E27FC236}">
                <a16:creationId xmlns:a16="http://schemas.microsoft.com/office/drawing/2014/main" id="{76044317-77B1-BB94-8C59-E9650061EB10}"/>
              </a:ext>
            </a:extLst>
          </p:cNvPr>
          <p:cNvPicPr>
            <a:picLocks noChangeAspect="1"/>
          </p:cNvPicPr>
          <p:nvPr/>
        </p:nvPicPr>
        <p:blipFill>
          <a:blip r:embed="rId2"/>
          <a:stretch>
            <a:fillRect/>
          </a:stretch>
        </p:blipFill>
        <p:spPr>
          <a:xfrm>
            <a:off x="5585606" y="1630109"/>
            <a:ext cx="8282308" cy="496938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15" y="531697"/>
            <a:ext cx="9875520" cy="1371600"/>
          </a:xfrm>
        </p:spPr>
        <p:txBody>
          <a:bodyPr/>
          <a:lstStyle/>
          <a:p>
            <a:r>
              <a:t>2. Desigualdad de género en salud</a:t>
            </a:r>
          </a:p>
        </p:txBody>
      </p:sp>
      <p:sp>
        <p:nvSpPr>
          <p:cNvPr id="3" name="Content Placeholder 2"/>
          <p:cNvSpPr>
            <a:spLocks noGrp="1"/>
          </p:cNvSpPr>
          <p:nvPr>
            <p:ph idx="1"/>
          </p:nvPr>
        </p:nvSpPr>
        <p:spPr>
          <a:xfrm>
            <a:off x="550547" y="2278737"/>
            <a:ext cx="6620945" cy="3950437"/>
          </a:xfrm>
        </p:spPr>
        <p:txBody>
          <a:bodyPr>
            <a:normAutofit/>
          </a:bodyPr>
          <a:lstStyle/>
          <a:p>
            <a:pPr marL="0" indent="0">
              <a:buNone/>
            </a:pPr>
            <a:r>
              <a:rPr sz="2880" dirty="0"/>
              <a:t>Las </a:t>
            </a:r>
            <a:r>
              <a:rPr sz="2880" dirty="0" err="1"/>
              <a:t>mujeres</a:t>
            </a:r>
            <a:r>
              <a:rPr sz="2880" dirty="0"/>
              <a:t> </a:t>
            </a:r>
            <a:r>
              <a:rPr sz="2880" dirty="0" err="1"/>
              <a:t>presentan</a:t>
            </a:r>
            <a:r>
              <a:rPr sz="2880" dirty="0"/>
              <a:t> </a:t>
            </a:r>
            <a:r>
              <a:rPr sz="2880" dirty="0" err="1"/>
              <a:t>puntuaciones</a:t>
            </a:r>
            <a:r>
              <a:rPr sz="2880" dirty="0"/>
              <a:t> </a:t>
            </a:r>
            <a:r>
              <a:rPr sz="2880" dirty="0" err="1"/>
              <a:t>significativamente</a:t>
            </a:r>
            <a:r>
              <a:rPr sz="2880" dirty="0"/>
              <a:t> </a:t>
            </a:r>
            <a:r>
              <a:rPr sz="2880" dirty="0" err="1"/>
              <a:t>más</a:t>
            </a:r>
            <a:r>
              <a:rPr sz="2880" dirty="0"/>
              <a:t> </a:t>
            </a:r>
            <a:r>
              <a:rPr sz="2880" dirty="0" err="1"/>
              <a:t>bajas</a:t>
            </a:r>
            <a:r>
              <a:rPr sz="2880" dirty="0"/>
              <a:t> </a:t>
            </a:r>
            <a:r>
              <a:rPr sz="2880" dirty="0" err="1"/>
              <a:t>en</a:t>
            </a:r>
            <a:r>
              <a:rPr sz="2880" dirty="0"/>
              <a:t> PCS y MCS.</a:t>
            </a:r>
          </a:p>
          <a:p>
            <a:pPr marL="0" indent="0">
              <a:buNone/>
            </a:pPr>
            <a:r>
              <a:rPr sz="2880" dirty="0" err="1"/>
              <a:t>Áreas</a:t>
            </a:r>
            <a:r>
              <a:rPr sz="2880" dirty="0"/>
              <a:t> </a:t>
            </a:r>
            <a:r>
              <a:rPr sz="2880" dirty="0" err="1"/>
              <a:t>más</a:t>
            </a:r>
            <a:r>
              <a:rPr sz="2880" dirty="0"/>
              <a:t> </a:t>
            </a:r>
            <a:r>
              <a:rPr sz="2880" dirty="0" err="1"/>
              <a:t>afectadas</a:t>
            </a:r>
            <a:r>
              <a:rPr sz="2880" dirty="0"/>
              <a:t>: dolor corporal, </a:t>
            </a:r>
            <a:r>
              <a:rPr sz="2880" dirty="0" err="1"/>
              <a:t>salud</a:t>
            </a:r>
            <a:r>
              <a:rPr sz="2880" dirty="0"/>
              <a:t> general y </a:t>
            </a:r>
            <a:r>
              <a:rPr sz="2880" dirty="0" err="1"/>
              <a:t>vitalidad</a:t>
            </a:r>
            <a:r>
              <a:rPr sz="2880" dirty="0"/>
              <a:t>.</a:t>
            </a:r>
          </a:p>
          <a:p>
            <a:pPr marL="0" indent="0">
              <a:buNone/>
            </a:pPr>
            <a:r>
              <a:rPr sz="2880" dirty="0"/>
              <a:t>Brecha </a:t>
            </a:r>
            <a:r>
              <a:rPr sz="2880" dirty="0" err="1"/>
              <a:t>consistente</a:t>
            </a:r>
            <a:r>
              <a:rPr sz="2880" dirty="0"/>
              <a:t> y </a:t>
            </a:r>
            <a:r>
              <a:rPr sz="2880" dirty="0" err="1"/>
              <a:t>clínicamente</a:t>
            </a:r>
            <a:r>
              <a:rPr sz="2880" dirty="0"/>
              <a:t> </a:t>
            </a:r>
            <a:r>
              <a:rPr sz="2880" dirty="0" err="1"/>
              <a:t>relevante</a:t>
            </a:r>
            <a:r>
              <a:rPr sz="2880" dirty="0"/>
              <a:t>: </a:t>
            </a:r>
            <a:r>
              <a:rPr sz="2880" dirty="0" err="1"/>
              <a:t>requiere</a:t>
            </a:r>
            <a:r>
              <a:rPr sz="2880" dirty="0"/>
              <a:t> </a:t>
            </a:r>
            <a:r>
              <a:rPr sz="2880" dirty="0" err="1"/>
              <a:t>enfoque</a:t>
            </a:r>
            <a:r>
              <a:rPr sz="2880" dirty="0"/>
              <a:t> </a:t>
            </a:r>
            <a:r>
              <a:rPr sz="2880" dirty="0" err="1"/>
              <a:t>específico</a:t>
            </a:r>
            <a:r>
              <a:rPr sz="2880" dirty="0"/>
              <a:t>.</a:t>
            </a:r>
            <a:endParaRPr lang="es-ES" sz="2880" dirty="0"/>
          </a:p>
        </p:txBody>
      </p:sp>
      <p:sp>
        <p:nvSpPr>
          <p:cNvPr id="5" name="Rectangle 2">
            <a:extLst>
              <a:ext uri="{FF2B5EF4-FFF2-40B4-BE49-F238E27FC236}">
                <a16:creationId xmlns:a16="http://schemas.microsoft.com/office/drawing/2014/main" id="{E20D1595-CF1B-4FDD-D892-AA8DB767A8EB}"/>
              </a:ext>
            </a:extLst>
          </p:cNvPr>
          <p:cNvSpPr>
            <a:spLocks noChangeArrowheads="1"/>
          </p:cNvSpPr>
          <p:nvPr/>
        </p:nvSpPr>
        <p:spPr bwMode="auto">
          <a:xfrm>
            <a:off x="810428" y="6980058"/>
            <a:ext cx="13282864" cy="77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buFontTx/>
              <a:buChar char="•"/>
            </a:pPr>
            <a:r>
              <a:rPr lang="es-ES" altLang="es-ES" sz="2160" dirty="0">
                <a:latin typeface="Arial" panose="020B0604020202020204" pitchFamily="34" charset="0"/>
              </a:rPr>
              <a:t>Las mujeres puntúan peor en </a:t>
            </a:r>
            <a:r>
              <a:rPr lang="es-ES" altLang="es-ES" sz="2160" b="1" dirty="0">
                <a:latin typeface="Arial" panose="020B0604020202020204" pitchFamily="34" charset="0"/>
              </a:rPr>
              <a:t>PCS</a:t>
            </a:r>
            <a:r>
              <a:rPr lang="es-ES" altLang="es-ES" sz="2160" dirty="0">
                <a:latin typeface="Arial" panose="020B0604020202020204" pitchFamily="34" charset="0"/>
              </a:rPr>
              <a:t> (p=0.0033) y </a:t>
            </a:r>
            <a:r>
              <a:rPr lang="es-ES" altLang="es-ES" sz="2160" b="1" dirty="0">
                <a:latin typeface="Arial" panose="020B0604020202020204" pitchFamily="34" charset="0"/>
              </a:rPr>
              <a:t>MCS</a:t>
            </a:r>
            <a:r>
              <a:rPr lang="es-ES" altLang="es-ES" sz="2160" dirty="0">
                <a:latin typeface="Arial" panose="020B0604020202020204" pitchFamily="34" charset="0"/>
              </a:rPr>
              <a:t> (p=0.0418).</a:t>
            </a:r>
          </a:p>
          <a:p>
            <a:pPr defTabSz="1097280" eaLnBrk="0" fontAlgn="base" hangingPunct="0">
              <a:spcBef>
                <a:spcPct val="0"/>
              </a:spcBef>
              <a:spcAft>
                <a:spcPct val="0"/>
              </a:spcAft>
              <a:buFontTx/>
              <a:buChar char="•"/>
            </a:pPr>
            <a:r>
              <a:rPr lang="es-ES" altLang="es-ES" sz="2160" dirty="0">
                <a:latin typeface="Arial" panose="020B0604020202020204" pitchFamily="34" charset="0"/>
              </a:rPr>
              <a:t>Diferencias especialmente marcadas en </a:t>
            </a:r>
            <a:r>
              <a:rPr lang="es-ES" altLang="es-ES" sz="2160" b="1" dirty="0">
                <a:latin typeface="Arial" panose="020B0604020202020204" pitchFamily="34" charset="0"/>
              </a:rPr>
              <a:t>dolor (BP)</a:t>
            </a:r>
            <a:r>
              <a:rPr lang="es-ES" altLang="es-ES" sz="2160" dirty="0">
                <a:latin typeface="Arial" panose="020B0604020202020204" pitchFamily="34" charset="0"/>
              </a:rPr>
              <a:t>, </a:t>
            </a:r>
            <a:r>
              <a:rPr lang="es-ES" altLang="es-ES" sz="2160" b="1" dirty="0">
                <a:latin typeface="Arial" panose="020B0604020202020204" pitchFamily="34" charset="0"/>
              </a:rPr>
              <a:t>salud general (GH)</a:t>
            </a:r>
            <a:r>
              <a:rPr lang="es-ES" altLang="es-ES" sz="2160" dirty="0">
                <a:latin typeface="Arial" panose="020B0604020202020204" pitchFamily="34" charset="0"/>
              </a:rPr>
              <a:t> y </a:t>
            </a:r>
            <a:r>
              <a:rPr lang="es-ES" altLang="es-ES" sz="2160" b="1" dirty="0">
                <a:latin typeface="Arial" panose="020B0604020202020204" pitchFamily="34" charset="0"/>
              </a:rPr>
              <a:t>vitalidad (VT)</a:t>
            </a:r>
            <a:r>
              <a:rPr lang="es-ES" altLang="es-ES" sz="2160" dirty="0">
                <a:latin typeface="Arial" panose="020B0604020202020204" pitchFamily="34" charset="0"/>
              </a:rPr>
              <a:t>.</a:t>
            </a:r>
          </a:p>
        </p:txBody>
      </p:sp>
      <p:pic>
        <p:nvPicPr>
          <p:cNvPr id="7" name="Imagen 6" descr="Gráfico, Gráfico de cajas y bigotes&#10;&#10;El contenido generado por IA puede ser incorrecto.">
            <a:extLst>
              <a:ext uri="{FF2B5EF4-FFF2-40B4-BE49-F238E27FC236}">
                <a16:creationId xmlns:a16="http://schemas.microsoft.com/office/drawing/2014/main" id="{DF63E8EB-50BD-60CA-6856-4AB1F1F44939}"/>
              </a:ext>
            </a:extLst>
          </p:cNvPr>
          <p:cNvPicPr>
            <a:picLocks noChangeAspect="1"/>
          </p:cNvPicPr>
          <p:nvPr/>
        </p:nvPicPr>
        <p:blipFill>
          <a:blip r:embed="rId2"/>
          <a:stretch>
            <a:fillRect/>
          </a:stretch>
        </p:blipFill>
        <p:spPr>
          <a:xfrm>
            <a:off x="7171491" y="1664351"/>
            <a:ext cx="7457005" cy="49402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31" y="768096"/>
            <a:ext cx="5781160" cy="1777594"/>
          </a:xfrm>
        </p:spPr>
        <p:txBody>
          <a:bodyPr anchor="b">
            <a:normAutofit/>
          </a:bodyPr>
          <a:lstStyle/>
          <a:p>
            <a:pPr>
              <a:lnSpc>
                <a:spcPct val="90000"/>
              </a:lnSpc>
            </a:pPr>
            <a:r>
              <a:rPr lang="es-ES" sz="4920"/>
              <a:t>3. La naturaleza como factor protector</a:t>
            </a:r>
          </a:p>
        </p:txBody>
      </p:sp>
      <p:sp>
        <p:nvSpPr>
          <p:cNvPr id="3" name="Content Placeholder 2"/>
          <p:cNvSpPr>
            <a:spLocks noGrp="1"/>
          </p:cNvSpPr>
          <p:nvPr>
            <p:ph idx="1"/>
          </p:nvPr>
        </p:nvSpPr>
        <p:spPr>
          <a:xfrm>
            <a:off x="421606" y="3097073"/>
            <a:ext cx="6452740" cy="4257446"/>
          </a:xfrm>
        </p:spPr>
        <p:txBody>
          <a:bodyPr anchor="t">
            <a:normAutofit/>
          </a:bodyPr>
          <a:lstStyle/>
          <a:p>
            <a:endParaRPr lang="es-ES" sz="2640" dirty="0"/>
          </a:p>
          <a:p>
            <a:r>
              <a:rPr lang="es-ES" sz="2640" dirty="0"/>
              <a:t>Mayor dosis de naturaleza se asocia a mejor PCS y MCS.</a:t>
            </a:r>
          </a:p>
          <a:p>
            <a:r>
              <a:rPr lang="es-ES" sz="2640" dirty="0"/>
              <a:t>Efecto especialmente evidente en salud mental.</a:t>
            </a:r>
          </a:p>
          <a:p>
            <a:r>
              <a:rPr lang="es-ES" sz="2640" dirty="0"/>
              <a:t>La naturaleza emerge como intervención urbana de salud pública.</a:t>
            </a:r>
          </a:p>
        </p:txBody>
      </p:sp>
      <p:pic>
        <p:nvPicPr>
          <p:cNvPr id="5" name="Imagen 4" descr="Gráfico, Gráfico de líneas&#10;&#10;El contenido generado por IA puede ser incorrecto.">
            <a:extLst>
              <a:ext uri="{FF2B5EF4-FFF2-40B4-BE49-F238E27FC236}">
                <a16:creationId xmlns:a16="http://schemas.microsoft.com/office/drawing/2014/main" id="{B3F53D69-C386-5B28-F4A5-3F3C882E681C}"/>
              </a:ext>
            </a:extLst>
          </p:cNvPr>
          <p:cNvPicPr>
            <a:picLocks noChangeAspect="1"/>
          </p:cNvPicPr>
          <p:nvPr/>
        </p:nvPicPr>
        <p:blipFill>
          <a:blip r:embed="rId3"/>
          <a:stretch>
            <a:fillRect/>
          </a:stretch>
        </p:blipFill>
        <p:spPr>
          <a:xfrm>
            <a:off x="6874345" y="1892674"/>
            <a:ext cx="7334450" cy="438233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88" y="285789"/>
            <a:ext cx="4145905" cy="1939444"/>
          </a:xfrm>
        </p:spPr>
        <p:txBody>
          <a:bodyPr anchor="b">
            <a:normAutofit/>
          </a:bodyPr>
          <a:lstStyle/>
          <a:p>
            <a:r>
              <a:rPr lang="es-ES" sz="3840" dirty="0"/>
              <a:t>4. Transmisión intergeneracional</a:t>
            </a:r>
          </a:p>
        </p:txBody>
      </p:sp>
      <p:sp>
        <p:nvSpPr>
          <p:cNvPr id="3" name="Content Placeholder 2"/>
          <p:cNvSpPr>
            <a:spLocks noGrp="1"/>
          </p:cNvSpPr>
          <p:nvPr>
            <p:ph idx="1"/>
          </p:nvPr>
        </p:nvSpPr>
        <p:spPr>
          <a:xfrm>
            <a:off x="232913" y="3040171"/>
            <a:ext cx="4966656" cy="4137398"/>
          </a:xfrm>
        </p:spPr>
        <p:txBody>
          <a:bodyPr anchor="t">
            <a:normAutofit lnSpcReduction="10000"/>
          </a:bodyPr>
          <a:lstStyle/>
          <a:p>
            <a:pPr marL="0" indent="0">
              <a:buNone/>
            </a:pPr>
            <a:r>
              <a:rPr lang="es-ES" sz="2880" dirty="0"/>
              <a:t>Correlación fuerte entre actividad en naturaleza de padres y madres en su infancia e hijos/as (R=0.482).</a:t>
            </a:r>
          </a:p>
          <a:p>
            <a:pPr marL="0" indent="0">
              <a:buNone/>
            </a:pPr>
            <a:r>
              <a:rPr lang="es-ES" sz="2880" dirty="0"/>
              <a:t>El hábito de naturaleza se transmite entre generaciones.</a:t>
            </a:r>
          </a:p>
          <a:p>
            <a:pPr marL="0" indent="0">
              <a:buNone/>
            </a:pPr>
            <a:r>
              <a:rPr lang="es-ES" sz="2880" dirty="0"/>
              <a:t>Los programas de naturaleza actúan como multiplicadores familiares saludables.</a:t>
            </a:r>
          </a:p>
        </p:txBody>
      </p:sp>
      <p:pic>
        <p:nvPicPr>
          <p:cNvPr id="5" name="Imagen 4" descr="Gráfico, Gráfico de dispersión&#10;&#10;El contenido generado por IA puede ser incorrecto.">
            <a:extLst>
              <a:ext uri="{FF2B5EF4-FFF2-40B4-BE49-F238E27FC236}">
                <a16:creationId xmlns:a16="http://schemas.microsoft.com/office/drawing/2014/main" id="{ADB8F6FA-54BC-47B3-17C0-EED6F130EE7F}"/>
              </a:ext>
            </a:extLst>
          </p:cNvPr>
          <p:cNvPicPr>
            <a:picLocks noChangeAspect="1"/>
          </p:cNvPicPr>
          <p:nvPr/>
        </p:nvPicPr>
        <p:blipFill>
          <a:blip r:embed="rId3"/>
          <a:stretch>
            <a:fillRect/>
          </a:stretch>
        </p:blipFill>
        <p:spPr>
          <a:xfrm>
            <a:off x="5985553" y="1255511"/>
            <a:ext cx="7665218" cy="57297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4804F-1749-2498-DDD0-62970EE4271E}"/>
              </a:ext>
            </a:extLst>
          </p:cNvPr>
          <p:cNvSpPr>
            <a:spLocks noGrp="1"/>
          </p:cNvSpPr>
          <p:nvPr>
            <p:ph type="title"/>
          </p:nvPr>
        </p:nvSpPr>
        <p:spPr/>
        <p:txBody>
          <a:bodyPr/>
          <a:lstStyle/>
          <a:p>
            <a:r>
              <a:rPr lang="es-ES" dirty="0"/>
              <a:t>Participación en Pinto en Verde </a:t>
            </a:r>
          </a:p>
        </p:txBody>
      </p:sp>
      <p:pic>
        <p:nvPicPr>
          <p:cNvPr id="5" name="Marcador de contenido 4" descr="Gráfico, Gráfico de barras&#10;&#10;El contenido generado por IA puede ser incorrecto.">
            <a:extLst>
              <a:ext uri="{FF2B5EF4-FFF2-40B4-BE49-F238E27FC236}">
                <a16:creationId xmlns:a16="http://schemas.microsoft.com/office/drawing/2014/main" id="{BC56EF30-221C-B695-6C1F-E44A039CE156}"/>
              </a:ext>
            </a:extLst>
          </p:cNvPr>
          <p:cNvPicPr>
            <a:picLocks noGrp="1" noChangeAspect="1"/>
          </p:cNvPicPr>
          <p:nvPr>
            <p:ph idx="1"/>
          </p:nvPr>
        </p:nvPicPr>
        <p:blipFill>
          <a:blip r:embed="rId3"/>
          <a:stretch>
            <a:fillRect/>
          </a:stretch>
        </p:blipFill>
        <p:spPr>
          <a:xfrm>
            <a:off x="1414939" y="1920240"/>
            <a:ext cx="8146733" cy="5431156"/>
          </a:xfrm>
        </p:spPr>
      </p:pic>
      <p:sp>
        <p:nvSpPr>
          <p:cNvPr id="7" name="CuadroTexto 6">
            <a:extLst>
              <a:ext uri="{FF2B5EF4-FFF2-40B4-BE49-F238E27FC236}">
                <a16:creationId xmlns:a16="http://schemas.microsoft.com/office/drawing/2014/main" id="{65118866-981D-D653-FF71-C11590628FF6}"/>
              </a:ext>
            </a:extLst>
          </p:cNvPr>
          <p:cNvSpPr txBox="1"/>
          <p:nvPr/>
        </p:nvSpPr>
        <p:spPr>
          <a:xfrm>
            <a:off x="10050680" y="2729806"/>
            <a:ext cx="4251959" cy="2751522"/>
          </a:xfrm>
          <a:prstGeom prst="rect">
            <a:avLst/>
          </a:prstGeom>
          <a:noFill/>
        </p:spPr>
        <p:txBody>
          <a:bodyPr wrap="square">
            <a:spAutoFit/>
          </a:bodyPr>
          <a:lstStyle/>
          <a:p>
            <a:r>
              <a:rPr lang="es-ES" sz="2160" i="1" dirty="0"/>
              <a:t>La participación en Pinto en Verde muestra diferencias relevantes en salud mental. Quienes participan presentan menor MCS, lo que indica que el programa está captando población más vulnerable emocionalmente—aunque su salud física (PCS) es similar.</a:t>
            </a:r>
            <a:endParaRPr lang="es-ES" sz="2160" dirty="0"/>
          </a:p>
        </p:txBody>
      </p:sp>
    </p:spTree>
    <p:extLst>
      <p:ext uri="{BB962C8B-B14F-4D97-AF65-F5344CB8AC3E}">
        <p14:creationId xmlns:p14="http://schemas.microsoft.com/office/powerpoint/2010/main" val="90898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C8FAB7-4C82-1E32-F53C-A94BF9F89E1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A4C2C-C9E8-B798-3738-3E37928B9D35}"/>
              </a:ext>
            </a:extLst>
          </p:cNvPr>
          <p:cNvSpPr>
            <a:spLocks noGrp="1"/>
          </p:cNvSpPr>
          <p:nvPr>
            <p:ph type="title"/>
          </p:nvPr>
        </p:nvSpPr>
        <p:spPr>
          <a:xfrm>
            <a:off x="1005841" y="438150"/>
            <a:ext cx="6301579" cy="2168766"/>
          </a:xfrm>
        </p:spPr>
        <p:txBody>
          <a:bodyPr>
            <a:normAutofit/>
          </a:bodyPr>
          <a:lstStyle/>
          <a:p>
            <a:r>
              <a:rPr lang="es-ES" dirty="0"/>
              <a:t>Calidad de Vida relacionada con la salud en Adultos de Pinto </a:t>
            </a:r>
            <a:endParaRPr lang="es-ES"/>
          </a:p>
        </p:txBody>
      </p:sp>
      <p:sp>
        <p:nvSpPr>
          <p:cNvPr id="3" name="Content Placeholder 2">
            <a:extLst>
              <a:ext uri="{FF2B5EF4-FFF2-40B4-BE49-F238E27FC236}">
                <a16:creationId xmlns:a16="http://schemas.microsoft.com/office/drawing/2014/main" id="{6FBD4771-3593-075D-CDD8-0064A6BE34FB}"/>
              </a:ext>
            </a:extLst>
          </p:cNvPr>
          <p:cNvSpPr>
            <a:spLocks noGrp="1"/>
          </p:cNvSpPr>
          <p:nvPr>
            <p:ph idx="1"/>
          </p:nvPr>
        </p:nvSpPr>
        <p:spPr>
          <a:xfrm>
            <a:off x="261258" y="2799956"/>
            <a:ext cx="7543800" cy="4612399"/>
          </a:xfrm>
        </p:spPr>
        <p:txBody>
          <a:bodyPr>
            <a:normAutofit/>
          </a:bodyPr>
          <a:lstStyle/>
          <a:p>
            <a:pPr>
              <a:lnSpc>
                <a:spcPct val="90000"/>
              </a:lnSpc>
            </a:pPr>
            <a:endParaRPr lang="es-ES" sz="2200" dirty="0"/>
          </a:p>
          <a:p>
            <a:pPr>
              <a:lnSpc>
                <a:spcPct val="90000"/>
              </a:lnSpc>
            </a:pPr>
            <a:r>
              <a:rPr lang="es-ES" sz="2200" dirty="0"/>
              <a:t>La naturaleza emerge como un determinante clave de salud, con beneficios especialmente en el bienestar mental.</a:t>
            </a:r>
          </a:p>
          <a:p>
            <a:pPr>
              <a:lnSpc>
                <a:spcPct val="90000"/>
              </a:lnSpc>
            </a:pPr>
            <a:r>
              <a:rPr lang="es-ES" sz="2200" dirty="0"/>
              <a:t>Las desigualdades de género en la CVRS son claras y requieren una intervención específica desde salud pública.</a:t>
            </a:r>
          </a:p>
          <a:p>
            <a:pPr>
              <a:lnSpc>
                <a:spcPct val="90000"/>
              </a:lnSpc>
            </a:pPr>
            <a:r>
              <a:rPr lang="es-ES" sz="2200" dirty="0"/>
              <a:t>La participación en actividades ambientales atrae a población emocionalmente más vulnerable, ofreciendo un espacio de apoyo.</a:t>
            </a:r>
          </a:p>
          <a:p>
            <a:pPr>
              <a:lnSpc>
                <a:spcPct val="90000"/>
              </a:lnSpc>
            </a:pPr>
            <a:r>
              <a:rPr lang="es-ES" sz="2200" dirty="0"/>
              <a:t>Los hábitos de contacto con la naturaleza se transmiten entre generaciones, multiplicando el impacto de programas como Pinto en Verde.</a:t>
            </a:r>
          </a:p>
        </p:txBody>
      </p:sp>
      <p:pic>
        <p:nvPicPr>
          <p:cNvPr id="5" name="Picture 4" descr="Mano tocando una planta pequeña">
            <a:extLst>
              <a:ext uri="{FF2B5EF4-FFF2-40B4-BE49-F238E27FC236}">
                <a16:creationId xmlns:a16="http://schemas.microsoft.com/office/drawing/2014/main" id="{5DADD030-AD7B-5AFC-DEEA-298267FDA5F0}"/>
              </a:ext>
            </a:extLst>
          </p:cNvPr>
          <p:cNvPicPr>
            <a:picLocks noChangeAspect="1"/>
          </p:cNvPicPr>
          <p:nvPr/>
        </p:nvPicPr>
        <p:blipFill>
          <a:blip r:embed="rId3"/>
          <a:srcRect l="41964" r="-1" b="-1"/>
          <a:stretch>
            <a:fillRect/>
          </a:stretch>
        </p:blipFill>
        <p:spPr>
          <a:xfrm>
            <a:off x="7475058" y="10"/>
            <a:ext cx="7155342" cy="82295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748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2801600" cy="914400"/>
          </a:xfrm>
          <a:prstGeom prst="rect">
            <a:avLst/>
          </a:prstGeom>
          <a:noFill/>
        </p:spPr>
        <p:txBody>
          <a:bodyPr wrap="none">
            <a:spAutoFit/>
          </a:bodyPr>
          <a:lstStyle/>
          <a:p>
            <a:pPr>
              <a:defRPr sz="5000" b="1">
                <a:solidFill>
                  <a:srgbClr val="466446"/>
                </a:solidFill>
              </a:defRPr>
            </a:pPr>
            <a:r>
              <a:t>Objetivos</a:t>
            </a:r>
          </a:p>
        </p:txBody>
      </p:sp>
      <p:sp>
        <p:nvSpPr>
          <p:cNvPr id="3" name="TextBox 2"/>
          <p:cNvSpPr txBox="1"/>
          <p:nvPr/>
        </p:nvSpPr>
        <p:spPr>
          <a:xfrm>
            <a:off x="914400" y="1645920"/>
            <a:ext cx="12927129" cy="2339102"/>
          </a:xfrm>
          <a:prstGeom prst="rect">
            <a:avLst/>
          </a:prstGeom>
          <a:noFill/>
        </p:spPr>
        <p:txBody>
          <a:bodyPr wrap="none">
            <a:spAutoFit/>
          </a:bodyPr>
          <a:lstStyle/>
          <a:p>
            <a:endParaRPr dirty="0"/>
          </a:p>
          <a:p>
            <a:pPr>
              <a:defRPr sz="3200">
                <a:solidFill>
                  <a:srgbClr val="466446"/>
                </a:solidFill>
              </a:defRPr>
            </a:pPr>
            <a:r>
              <a:rPr dirty="0"/>
              <a:t>• </a:t>
            </a:r>
            <a:r>
              <a:rPr dirty="0" err="1"/>
              <a:t>Presentar</a:t>
            </a:r>
            <a:r>
              <a:rPr dirty="0"/>
              <a:t> </a:t>
            </a:r>
            <a:r>
              <a:rPr dirty="0" err="1"/>
              <a:t>resultados</a:t>
            </a:r>
            <a:r>
              <a:rPr dirty="0"/>
              <a:t> clave </a:t>
            </a:r>
            <a:endParaRPr lang="es-ES" dirty="0"/>
          </a:p>
          <a:p>
            <a:pPr>
              <a:defRPr sz="3200">
                <a:solidFill>
                  <a:srgbClr val="466446"/>
                </a:solidFill>
              </a:defRPr>
            </a:pPr>
            <a:r>
              <a:rPr dirty="0"/>
              <a:t>• </a:t>
            </a:r>
            <a:r>
              <a:rPr dirty="0" err="1"/>
              <a:t>Sintetizar</a:t>
            </a:r>
            <a:r>
              <a:rPr dirty="0"/>
              <a:t> </a:t>
            </a:r>
            <a:r>
              <a:rPr dirty="0" err="1"/>
              <a:t>evidencias</a:t>
            </a:r>
            <a:r>
              <a:rPr dirty="0"/>
              <a:t> </a:t>
            </a:r>
            <a:r>
              <a:rPr dirty="0" err="1"/>
              <a:t>sobre</a:t>
            </a:r>
            <a:r>
              <a:rPr dirty="0"/>
              <a:t> </a:t>
            </a:r>
            <a:r>
              <a:rPr dirty="0" err="1"/>
              <a:t>salud</a:t>
            </a:r>
            <a:r>
              <a:rPr dirty="0"/>
              <a:t> </a:t>
            </a:r>
            <a:r>
              <a:rPr dirty="0" err="1"/>
              <a:t>infantil</a:t>
            </a:r>
            <a:r>
              <a:rPr dirty="0"/>
              <a:t> y </a:t>
            </a:r>
            <a:r>
              <a:rPr dirty="0" err="1"/>
              <a:t>adulta</a:t>
            </a:r>
            <a:endParaRPr dirty="0"/>
          </a:p>
          <a:p>
            <a:pPr>
              <a:defRPr sz="3200">
                <a:solidFill>
                  <a:srgbClr val="466446"/>
                </a:solidFill>
              </a:defRPr>
            </a:pPr>
            <a:r>
              <a:rPr dirty="0"/>
              <a:t>• Visibilizar </a:t>
            </a:r>
            <a:r>
              <a:rPr dirty="0" err="1"/>
              <a:t>el</a:t>
            </a:r>
            <a:r>
              <a:rPr dirty="0"/>
              <a:t> </a:t>
            </a:r>
            <a:r>
              <a:rPr dirty="0" err="1"/>
              <a:t>impacto</a:t>
            </a:r>
            <a:r>
              <a:rPr dirty="0"/>
              <a:t> de Pinto </a:t>
            </a:r>
            <a:r>
              <a:rPr dirty="0" err="1"/>
              <a:t>en</a:t>
            </a:r>
            <a:r>
              <a:rPr dirty="0"/>
              <a:t> Verde </a:t>
            </a:r>
            <a:r>
              <a:rPr dirty="0" err="1"/>
              <a:t>como</a:t>
            </a:r>
            <a:r>
              <a:rPr dirty="0"/>
              <a:t> </a:t>
            </a:r>
            <a:r>
              <a:rPr dirty="0" err="1"/>
              <a:t>herramienta</a:t>
            </a:r>
            <a:r>
              <a:rPr dirty="0"/>
              <a:t> de </a:t>
            </a:r>
            <a:r>
              <a:rPr dirty="0" err="1"/>
              <a:t>salud</a:t>
            </a:r>
            <a:r>
              <a:rPr dirty="0"/>
              <a:t> </a:t>
            </a:r>
            <a:r>
              <a:rPr dirty="0" err="1"/>
              <a:t>pública</a:t>
            </a:r>
            <a:endParaRPr dirty="0"/>
          </a:p>
          <a:p>
            <a:pPr>
              <a:defRPr sz="3200">
                <a:solidFill>
                  <a:srgbClr val="466446"/>
                </a:solidFill>
              </a:defRPr>
            </a:pPr>
            <a:r>
              <a:rPr dirty="0"/>
              <a:t>• </a:t>
            </a:r>
            <a:r>
              <a:rPr dirty="0" err="1"/>
              <a:t>Identificar</a:t>
            </a:r>
            <a:r>
              <a:rPr dirty="0"/>
              <a:t> </a:t>
            </a:r>
            <a:r>
              <a:rPr dirty="0" err="1"/>
              <a:t>desigualdades</a:t>
            </a:r>
            <a:r>
              <a:rPr dirty="0"/>
              <a:t> </a:t>
            </a:r>
            <a:r>
              <a:rPr dirty="0" err="1"/>
              <a:t>por</a:t>
            </a:r>
            <a:r>
              <a:rPr dirty="0"/>
              <a:t> </a:t>
            </a:r>
            <a:r>
              <a:rPr dirty="0" err="1"/>
              <a:t>edad</a:t>
            </a:r>
            <a:r>
              <a:rPr dirty="0"/>
              <a:t>, </a:t>
            </a:r>
            <a:r>
              <a:rPr dirty="0" err="1"/>
              <a:t>género</a:t>
            </a:r>
            <a:r>
              <a:rPr dirty="0"/>
              <a:t> y </a:t>
            </a:r>
            <a:r>
              <a:rPr dirty="0" err="1"/>
              <a:t>territorio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2801600" cy="914400"/>
          </a:xfrm>
          <a:prstGeom prst="rect">
            <a:avLst/>
          </a:prstGeom>
          <a:noFill/>
        </p:spPr>
        <p:txBody>
          <a:bodyPr wrap="none">
            <a:spAutoFit/>
          </a:bodyPr>
          <a:lstStyle/>
          <a:p>
            <a:pPr>
              <a:defRPr sz="5000" b="1">
                <a:solidFill>
                  <a:srgbClr val="466446"/>
                </a:solidFill>
              </a:defRPr>
            </a:pPr>
            <a:r>
              <a:t>Conexión con la Naturaleza en Escolares</a:t>
            </a:r>
          </a:p>
        </p:txBody>
      </p:sp>
      <p:graphicFrame>
        <p:nvGraphicFramePr>
          <p:cNvPr id="4" name="TextBox 2">
            <a:extLst>
              <a:ext uri="{FF2B5EF4-FFF2-40B4-BE49-F238E27FC236}">
                <a16:creationId xmlns:a16="http://schemas.microsoft.com/office/drawing/2014/main" id="{7FCE2BA7-AB4B-7789-C6F8-73A89A0EDE33}"/>
              </a:ext>
            </a:extLst>
          </p:cNvPr>
          <p:cNvGraphicFramePr/>
          <p:nvPr>
            <p:extLst>
              <p:ext uri="{D42A27DB-BD31-4B8C-83A1-F6EECF244321}">
                <p14:modId xmlns:p14="http://schemas.microsoft.com/office/powerpoint/2010/main" val="957016179"/>
              </p:ext>
            </p:extLst>
          </p:nvPr>
        </p:nvGraphicFramePr>
        <p:xfrm>
          <a:off x="228601" y="1280160"/>
          <a:ext cx="14173200" cy="694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3373100" cy="1631216"/>
          </a:xfrm>
          <a:prstGeom prst="rect">
            <a:avLst/>
          </a:prstGeom>
          <a:noFill/>
        </p:spPr>
        <p:txBody>
          <a:bodyPr wrap="square">
            <a:spAutoFit/>
          </a:bodyPr>
          <a:lstStyle/>
          <a:p>
            <a:pPr>
              <a:defRPr sz="5000" b="1">
                <a:solidFill>
                  <a:srgbClr val="466446"/>
                </a:solidFill>
              </a:defRPr>
            </a:pPr>
            <a:r>
              <a:rPr lang="es-ES" dirty="0"/>
              <a:t>Calidad de Vida relacionada con la salud en la Infancia y naturaleza</a:t>
            </a:r>
          </a:p>
        </p:txBody>
      </p:sp>
      <p:graphicFrame>
        <p:nvGraphicFramePr>
          <p:cNvPr id="4" name="TextBox 2">
            <a:extLst>
              <a:ext uri="{FF2B5EF4-FFF2-40B4-BE49-F238E27FC236}">
                <a16:creationId xmlns:a16="http://schemas.microsoft.com/office/drawing/2014/main" id="{B4361B7B-A13A-0F98-6DC5-19BF64223258}"/>
              </a:ext>
            </a:extLst>
          </p:cNvPr>
          <p:cNvGraphicFramePr/>
          <p:nvPr>
            <p:extLst>
              <p:ext uri="{D42A27DB-BD31-4B8C-83A1-F6EECF244321}">
                <p14:modId xmlns:p14="http://schemas.microsoft.com/office/powerpoint/2010/main" val="217211347"/>
              </p:ext>
            </p:extLst>
          </p:nvPr>
        </p:nvGraphicFramePr>
        <p:xfrm>
          <a:off x="355600" y="1828800"/>
          <a:ext cx="1407160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1" y="365760"/>
            <a:ext cx="13492480" cy="1631216"/>
          </a:xfrm>
          <a:prstGeom prst="rect">
            <a:avLst/>
          </a:prstGeom>
          <a:noFill/>
        </p:spPr>
        <p:txBody>
          <a:bodyPr wrap="square">
            <a:spAutoFit/>
          </a:bodyPr>
          <a:lstStyle/>
          <a:p>
            <a:pPr>
              <a:defRPr sz="5000" b="1">
                <a:solidFill>
                  <a:srgbClr val="466446"/>
                </a:solidFill>
              </a:defRPr>
            </a:pPr>
            <a:r>
              <a:rPr dirty="0"/>
              <a:t>Calidad de Vida </a:t>
            </a:r>
            <a:r>
              <a:rPr lang="es-ES" dirty="0"/>
              <a:t>relacionada con la Salud </a:t>
            </a:r>
            <a:r>
              <a:rPr dirty="0" err="1"/>
              <a:t>en</a:t>
            </a:r>
            <a:r>
              <a:rPr dirty="0"/>
              <a:t> </a:t>
            </a:r>
            <a:r>
              <a:rPr dirty="0" err="1"/>
              <a:t>Adultos</a:t>
            </a:r>
            <a:r>
              <a:rPr dirty="0"/>
              <a:t> </a:t>
            </a:r>
            <a:r>
              <a:rPr lang="es-ES" dirty="0"/>
              <a:t>y contacto con la naturaleza </a:t>
            </a:r>
            <a:endParaRPr dirty="0"/>
          </a:p>
        </p:txBody>
      </p:sp>
      <p:graphicFrame>
        <p:nvGraphicFramePr>
          <p:cNvPr id="4" name="TextBox 2">
            <a:extLst>
              <a:ext uri="{FF2B5EF4-FFF2-40B4-BE49-F238E27FC236}">
                <a16:creationId xmlns:a16="http://schemas.microsoft.com/office/drawing/2014/main" id="{861C428D-8515-211B-3CD8-1294DC5FFF87}"/>
              </a:ext>
            </a:extLst>
          </p:cNvPr>
          <p:cNvGraphicFramePr/>
          <p:nvPr>
            <p:extLst>
              <p:ext uri="{D42A27DB-BD31-4B8C-83A1-F6EECF244321}">
                <p14:modId xmlns:p14="http://schemas.microsoft.com/office/powerpoint/2010/main" val="439090475"/>
              </p:ext>
            </p:extLst>
          </p:nvPr>
        </p:nvGraphicFramePr>
        <p:xfrm>
          <a:off x="406400" y="1280160"/>
          <a:ext cx="13817600" cy="658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12801600" cy="914400"/>
          </a:xfrm>
          <a:prstGeom prst="rect">
            <a:avLst/>
          </a:prstGeom>
          <a:noFill/>
        </p:spPr>
        <p:txBody>
          <a:bodyPr wrap="none">
            <a:spAutoFit/>
          </a:bodyPr>
          <a:lstStyle/>
          <a:p>
            <a:pPr>
              <a:defRPr sz="5000" b="1">
                <a:solidFill>
                  <a:srgbClr val="466446"/>
                </a:solidFill>
              </a:defRPr>
            </a:pPr>
            <a:r>
              <a:rPr lang="es-ES"/>
              <a:t>Impacto del Programa Pinto en Verde</a:t>
            </a:r>
          </a:p>
        </p:txBody>
      </p:sp>
      <p:graphicFrame>
        <p:nvGraphicFramePr>
          <p:cNvPr id="6" name="TextBox 2">
            <a:extLst>
              <a:ext uri="{FF2B5EF4-FFF2-40B4-BE49-F238E27FC236}">
                <a16:creationId xmlns:a16="http://schemas.microsoft.com/office/drawing/2014/main" id="{DF6E9E6F-4C11-C426-BEE9-A17099C4FDA7}"/>
              </a:ext>
            </a:extLst>
          </p:cNvPr>
          <p:cNvGraphicFramePr/>
          <p:nvPr>
            <p:extLst>
              <p:ext uri="{D42A27DB-BD31-4B8C-83A1-F6EECF244321}">
                <p14:modId xmlns:p14="http://schemas.microsoft.com/office/powerpoint/2010/main" val="2791470869"/>
              </p:ext>
            </p:extLst>
          </p:nvPr>
        </p:nvGraphicFramePr>
        <p:xfrm>
          <a:off x="822960" y="1284960"/>
          <a:ext cx="12801600" cy="670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p:cNvGrpSpPr/>
        <p:nvPr/>
      </p:nvGrpSpPr>
      <p:grpSpPr>
        <a:xfrm>
          <a:off x="0" y="0"/>
          <a:ext cx="0" cy="0"/>
          <a:chOff x="0" y="0"/>
          <a:chExt cx="0" cy="0"/>
        </a:xfrm>
      </p:grpSpPr>
      <p:sp>
        <p:nvSpPr>
          <p:cNvPr id="2" name="TextBox 1"/>
          <p:cNvSpPr txBox="1"/>
          <p:nvPr/>
        </p:nvSpPr>
        <p:spPr>
          <a:xfrm>
            <a:off x="731520" y="365760"/>
            <a:ext cx="8023094" cy="861774"/>
          </a:xfrm>
          <a:prstGeom prst="rect">
            <a:avLst/>
          </a:prstGeom>
          <a:noFill/>
        </p:spPr>
        <p:txBody>
          <a:bodyPr wrap="none">
            <a:spAutoFit/>
          </a:bodyPr>
          <a:lstStyle/>
          <a:p>
            <a:pPr>
              <a:defRPr sz="5000" b="1">
                <a:solidFill>
                  <a:srgbClr val="466446"/>
                </a:solidFill>
              </a:defRPr>
            </a:pPr>
            <a:r>
              <a:rPr dirty="0" err="1"/>
              <a:t>Recomendaciones</a:t>
            </a:r>
            <a:r>
              <a:rPr dirty="0"/>
              <a:t> </a:t>
            </a:r>
            <a:r>
              <a:rPr lang="es-ES" dirty="0"/>
              <a:t>Operativas</a:t>
            </a:r>
            <a:endParaRPr dirty="0"/>
          </a:p>
        </p:txBody>
      </p:sp>
      <p:graphicFrame>
        <p:nvGraphicFramePr>
          <p:cNvPr id="4" name="TextBox 2">
            <a:extLst>
              <a:ext uri="{FF2B5EF4-FFF2-40B4-BE49-F238E27FC236}">
                <a16:creationId xmlns:a16="http://schemas.microsoft.com/office/drawing/2014/main" id="{9CE6D515-7364-F6EC-23A6-D631D14E6034}"/>
              </a:ext>
            </a:extLst>
          </p:cNvPr>
          <p:cNvGraphicFramePr/>
          <p:nvPr>
            <p:extLst>
              <p:ext uri="{D42A27DB-BD31-4B8C-83A1-F6EECF244321}">
                <p14:modId xmlns:p14="http://schemas.microsoft.com/office/powerpoint/2010/main" val="3838807042"/>
              </p:ext>
            </p:extLst>
          </p:nvPr>
        </p:nvGraphicFramePr>
        <p:xfrm>
          <a:off x="914400" y="1645920"/>
          <a:ext cx="1188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D296"/>
        </a:solidFill>
        <a:effectLst/>
      </p:bgPr>
    </p:bg>
    <p:spTree>
      <p:nvGrpSpPr>
        <p:cNvPr id="1" name="">
          <a:extLst>
            <a:ext uri="{FF2B5EF4-FFF2-40B4-BE49-F238E27FC236}">
              <a16:creationId xmlns:a16="http://schemas.microsoft.com/office/drawing/2014/main" id="{9A53E5B3-FB04-B1A5-371E-233A0616D7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FF02EE-5237-B2C1-2BB2-708012CF4E9C}"/>
              </a:ext>
            </a:extLst>
          </p:cNvPr>
          <p:cNvSpPr txBox="1"/>
          <p:nvPr/>
        </p:nvSpPr>
        <p:spPr>
          <a:xfrm>
            <a:off x="731520" y="365760"/>
            <a:ext cx="8295797" cy="861774"/>
          </a:xfrm>
          <a:prstGeom prst="rect">
            <a:avLst/>
          </a:prstGeom>
          <a:noFill/>
        </p:spPr>
        <p:txBody>
          <a:bodyPr wrap="none">
            <a:spAutoFit/>
          </a:bodyPr>
          <a:lstStyle/>
          <a:p>
            <a:pPr>
              <a:defRPr sz="5000" b="1">
                <a:solidFill>
                  <a:srgbClr val="466446"/>
                </a:solidFill>
              </a:defRPr>
            </a:pPr>
            <a:r>
              <a:rPr dirty="0" err="1"/>
              <a:t>Recomendaciones</a:t>
            </a:r>
            <a:r>
              <a:rPr dirty="0"/>
              <a:t> </a:t>
            </a:r>
            <a:r>
              <a:rPr lang="es-ES" dirty="0"/>
              <a:t>Estratégicas</a:t>
            </a:r>
            <a:endParaRPr dirty="0"/>
          </a:p>
        </p:txBody>
      </p:sp>
      <p:graphicFrame>
        <p:nvGraphicFramePr>
          <p:cNvPr id="4" name="TextBox 2">
            <a:extLst>
              <a:ext uri="{FF2B5EF4-FFF2-40B4-BE49-F238E27FC236}">
                <a16:creationId xmlns:a16="http://schemas.microsoft.com/office/drawing/2014/main" id="{49EF898C-09D4-A7F2-0191-20A6A6A98CF0}"/>
              </a:ext>
            </a:extLst>
          </p:cNvPr>
          <p:cNvGraphicFramePr/>
          <p:nvPr>
            <p:extLst>
              <p:ext uri="{D42A27DB-BD31-4B8C-83A1-F6EECF244321}">
                <p14:modId xmlns:p14="http://schemas.microsoft.com/office/powerpoint/2010/main" val="2932937454"/>
              </p:ext>
            </p:extLst>
          </p:nvPr>
        </p:nvGraphicFramePr>
        <p:xfrm>
          <a:off x="731520" y="1645920"/>
          <a:ext cx="13304520" cy="580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102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TotalTime>
  <Words>2739</Words>
  <Application>Microsoft Macintosh PowerPoint</Application>
  <PresentationFormat>Personalizado</PresentationFormat>
  <Paragraphs>246</Paragraphs>
  <Slides>28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Aptos</vt:lpstr>
      <vt:lpstr>Arial</vt:lpstr>
      <vt:lpstr>Calibri</vt:lpstr>
      <vt:lpstr>Courier</vt:lpstr>
      <vt:lpstr>Helvetica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Estado general de la salud en adultos de Pinto</vt:lpstr>
      <vt:lpstr>2. Desigualdad de género en salud</vt:lpstr>
      <vt:lpstr>3. La naturaleza como factor protector</vt:lpstr>
      <vt:lpstr>4. Transmisión intergeneracional</vt:lpstr>
      <vt:lpstr>Participación en Pinto en Verde </vt:lpstr>
      <vt:lpstr>Calidad de Vida relacionada con la salud en Adultos de Pinto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JUAN ANTONIO ORTEGA GARCIA</cp:lastModifiedBy>
  <cp:revision>13</cp:revision>
  <dcterms:created xsi:type="dcterms:W3CDTF">2013-01-27T09:14:16Z</dcterms:created>
  <dcterms:modified xsi:type="dcterms:W3CDTF">2025-12-04T10:23:18Z</dcterms:modified>
  <cp:category/>
</cp:coreProperties>
</file>