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38"/>
    <p:restoredTop sz="76934"/>
  </p:normalViewPr>
  <p:slideViewPr>
    <p:cSldViewPr snapToGrid="0" snapToObjects="1">
      <p:cViewPr varScale="1">
        <p:scale>
          <a:sx n="92" d="100"/>
          <a:sy n="92" d="100"/>
        </p:scale>
        <p:origin x="141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78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https://pubmed.ncbi.nlm.nih.gov/38618723/ (AHA Scientific Statement: Environmental Exposures and Pediatric Cardiology, 2024)
- https://www.pediatriaintegral.es/publicacion-2026-01/hacia-una-pediatria-del-aire-salud-respiratoria-infantil-y-medicina-ambiomica-2030-2050/ (Marco ÍTACA / gemelo digital como inspiración metodológica)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https://pubmed.ncbi.nlm.nih.gov/38618723/ (Marco conceptual: exposiciones ambientales y cardiología pediátrica)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Modelo LATIR</a:t>
            </a:r>
            <a:r>
              <a:rPr lang="es-ES" dirty="0"/>
              <a:t>:</a:t>
            </a:r>
          </a:p>
          <a:p>
            <a:r>
              <a:rPr lang="es-ES" b="1" dirty="0"/>
              <a:t>L</a:t>
            </a:r>
            <a:r>
              <a:rPr lang="es-ES" dirty="0"/>
              <a:t>ectura </a:t>
            </a:r>
            <a:r>
              <a:rPr lang="es-ES" dirty="0" err="1"/>
              <a:t>ambiómica</a:t>
            </a:r>
            <a:r>
              <a:rPr lang="es-ES" dirty="0"/>
              <a:t> cardiovascular: historia ambiental pediátrica cardiovascular desde embarazo y primera infancia. </a:t>
            </a:r>
          </a:p>
          <a:p>
            <a:r>
              <a:rPr lang="es-ES" b="1" dirty="0"/>
              <a:t>A</a:t>
            </a:r>
            <a:r>
              <a:rPr lang="es-ES" dirty="0"/>
              <a:t>nticipación: pasar de revisar secuelas o factores de riesgo a predecir trayectorias de daño endotelial, hipertensión, disfunción autonómica, riesgo </a:t>
            </a:r>
            <a:r>
              <a:rPr lang="es-ES" dirty="0" err="1"/>
              <a:t>cardiometabólico</a:t>
            </a:r>
            <a:r>
              <a:rPr lang="es-ES" dirty="0"/>
              <a:t> y vulnerabilidad en cardiopatías previas. </a:t>
            </a:r>
          </a:p>
          <a:p>
            <a:r>
              <a:rPr lang="es-ES" b="1" dirty="0"/>
              <a:t>T</a:t>
            </a:r>
            <a:r>
              <a:rPr lang="es-ES" dirty="0"/>
              <a:t>erritorio: incorporar hogar, escuela, barrio, tráfico, calor, ruido, espacios verdes, alimentación y movilidad como variables clínicas. </a:t>
            </a:r>
          </a:p>
          <a:p>
            <a:r>
              <a:rPr lang="es-ES" b="1" dirty="0"/>
              <a:t>I</a:t>
            </a:r>
            <a:r>
              <a:rPr lang="es-ES" dirty="0"/>
              <a:t>ntervención escalonada: prescripción ambiental, ajustes de actividad, filtración/ventilación, reducción de tóxicos, protección en olas de calor y planes personalizados para grupos vulnerables. </a:t>
            </a:r>
          </a:p>
          <a:p>
            <a:r>
              <a:rPr lang="es-ES" b="1" dirty="0"/>
              <a:t>R</a:t>
            </a:r>
            <a:r>
              <a:rPr lang="es-ES" dirty="0"/>
              <a:t>esiliencia y seguimiento longitudinal: del feto al adolescente y al adulto joven, con métricas de equidad y continuidad.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https://pubmed.ncbi.nlm.nih.gov/38618723/ (AHA Scientific Statement: ejemplos y mecanismos en cardiología pediátrica)
- https://pubmed.ncbi.nlm.nih.gov/38982164/ (TRAP y marcadores de riesgo cardiovascular precoz en 2–5 años)
- https://www.eea.europa.eu/en/analysis/publications/preventing-cardiovascular-disease-through-a-healthy-environment (Factores ambientales principales: aire, ruido, químicos, temperaturas)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https://www.pediatriaintegral.es/publicacion-2026-01/hacia-una-pediatria-del-aire-salud-respiratoria-infantil-y-medicina-ambiomica-2030-2050/ (Algoritmo anticipatorio, semáforo personal y prescripción ambiental como analogía)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https://www.pediatriaintegral.es/publicacion-2026-01/hacia-una-pediatria-del-aire-salud-respiratoria-infantil-y-medicina-ambiomica-2030-2050/ (Concepto de gemelo digital clínico-ambiental como analogía)
- https://pubmed.ncbi.nlm.nih.gov/38618723/ (Vida fetal–infancia como ventana sensible a exposiciones)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https://www.pediatriaintegral.es/publicacion-2026-01/hacia-una-pediatria-del-aire-salud-respiratoria-infantil-y-medicina-ambiomica-2030-2050/ (Centros pioneros, red territorial y gobernanza)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https://pubmed.ncbi.nlm.nih.gov/38618723/ (Justificación por ventanas sensibles y ejemplos pediátricos)
- https://www.eea.europa.eu/en/analysis/publications/preventing-cardiovascular-disease-through-a-healthy-environment (Marco de factores ambientales principales)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https://pubmed.ncbi.nlm.nih.gov/38618723/ (Base conceptual: exposiciones ambientales y resultados CV pediátricos)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71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663440"/>
            <a:ext cx="12191695" cy="2194560"/>
          </a:xfrm>
          <a:prstGeom prst="parallelogram">
            <a:avLst/>
          </a:prstGeom>
          <a:solidFill>
            <a:srgbClr val="103A33">
              <a:alpha val="90000"/>
            </a:srgbClr>
          </a:solidFill>
          <a:ln w="12700">
            <a:solidFill>
              <a:srgbClr val="103A3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82880"/>
          </a:xfrm>
          <a:prstGeom prst="rect">
            <a:avLst/>
          </a:prstGeom>
          <a:solidFill>
            <a:srgbClr val="2CB67D"/>
          </a:solidFill>
          <a:ln w="12700">
            <a:solidFill>
              <a:srgbClr val="2CB67D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4" name="Text 2"/>
          <p:cNvSpPr/>
          <p:nvPr/>
        </p:nvSpPr>
        <p:spPr>
          <a:xfrm>
            <a:off x="822960" y="1965960"/>
            <a:ext cx="106070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Cardiología ambiental pediátrica 2030–2050</a:t>
            </a:r>
            <a:endParaRPr lang="en-US" sz="4200" dirty="0"/>
          </a:p>
        </p:txBody>
      </p:sp>
      <p:sp>
        <p:nvSpPr>
          <p:cNvPr id="5" name="Text 3"/>
          <p:cNvSpPr/>
          <p:nvPr/>
        </p:nvSpPr>
        <p:spPr>
          <a:xfrm>
            <a:off x="822960" y="2743200"/>
            <a:ext cx="10607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cardiología de las trayectorias (Modelo LATIR)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656954" y="4799122"/>
            <a:ext cx="5134246" cy="1921718"/>
          </a:xfrm>
          <a:prstGeom prst="roundRect">
            <a:avLst/>
          </a:prstGeom>
          <a:solidFill>
            <a:srgbClr val="3A86FF"/>
          </a:solidFill>
          <a:ln w="12700">
            <a:solidFill>
              <a:srgbClr val="3A86FF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7" name="Text 5"/>
          <p:cNvSpPr/>
          <p:nvPr/>
        </p:nvSpPr>
        <p:spPr>
          <a:xfrm>
            <a:off x="656954" y="5260526"/>
            <a:ext cx="5438893" cy="110652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Dr. Juan Antonio Ortega García 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ES" dirty="0">
                <a:solidFill>
                  <a:schemeClr val="bg1"/>
                </a:solidFill>
              </a:rPr>
              <a:t>Pediatric Environmental Health </a:t>
            </a:r>
            <a:r>
              <a:rPr lang="en-US" altLang="es-ES" dirty="0" err="1">
                <a:solidFill>
                  <a:schemeClr val="bg1"/>
                </a:solidFill>
              </a:rPr>
              <a:t>Speciality</a:t>
            </a:r>
            <a:r>
              <a:rPr lang="en-US" altLang="es-ES" dirty="0">
                <a:solidFill>
                  <a:schemeClr val="bg1"/>
                </a:solidFill>
              </a:rPr>
              <a:t> Unit 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ES" dirty="0">
                <a:solidFill>
                  <a:schemeClr val="bg1"/>
                </a:solidFill>
              </a:rPr>
              <a:t>Hospital </a:t>
            </a:r>
            <a:r>
              <a:rPr lang="en-US" altLang="es-ES" dirty="0" err="1">
                <a:solidFill>
                  <a:schemeClr val="bg1"/>
                </a:solidFill>
              </a:rPr>
              <a:t>Clinico</a:t>
            </a:r>
            <a:r>
              <a:rPr lang="en-US" altLang="es-ES" dirty="0">
                <a:solidFill>
                  <a:schemeClr val="bg1"/>
                </a:solidFill>
              </a:rPr>
              <a:t> Univ Virgen </a:t>
            </a:r>
            <a:r>
              <a:rPr lang="en-US" altLang="es-ES" dirty="0" err="1">
                <a:solidFill>
                  <a:schemeClr val="bg1"/>
                </a:solidFill>
              </a:rPr>
              <a:t>Arrixaca</a:t>
            </a:r>
            <a:r>
              <a:rPr lang="en-US" altLang="es-ES" dirty="0">
                <a:solidFill>
                  <a:schemeClr val="bg1"/>
                </a:solidFill>
              </a:rPr>
              <a:t> 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ES" dirty="0">
                <a:solidFill>
                  <a:schemeClr val="bg1"/>
                </a:solidFill>
              </a:rPr>
              <a:t>Environment and Human Health Lab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ES" dirty="0">
                <a:solidFill>
                  <a:schemeClr val="bg1"/>
                </a:solidFill>
              </a:rPr>
              <a:t>IMIB-Pascuall Parrilla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ES" dirty="0">
                <a:solidFill>
                  <a:schemeClr val="bg1"/>
                </a:solidFill>
              </a:rPr>
              <a:t>Universidad de Murcia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ES" dirty="0" err="1">
                <a:solidFill>
                  <a:schemeClr val="bg1"/>
                </a:solidFill>
              </a:rPr>
              <a:t>Asesor</a:t>
            </a:r>
            <a:r>
              <a:rPr lang="en-US" altLang="es-ES" dirty="0">
                <a:solidFill>
                  <a:schemeClr val="bg1"/>
                </a:solidFill>
              </a:rPr>
              <a:t> Medicina </a:t>
            </a:r>
            <a:r>
              <a:rPr lang="en-US" altLang="es-ES" dirty="0" err="1">
                <a:solidFill>
                  <a:schemeClr val="bg1"/>
                </a:solidFill>
              </a:rPr>
              <a:t>Medioambiental</a:t>
            </a:r>
            <a:r>
              <a:rPr lang="en-US" altLang="es-ES" dirty="0">
                <a:solidFill>
                  <a:schemeClr val="bg1"/>
                </a:solidFill>
              </a:rPr>
              <a:t>-HSJD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11155680" y="644652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B9C7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Hoy</a:t>
            </a:r>
            <a:endParaRPr lang="en-US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046332-ADF6-0962-186F-46F70A373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653" y="4981423"/>
            <a:ext cx="2662433" cy="6929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6309791-2827-18A8-F548-628CE5889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523" y="5989642"/>
            <a:ext cx="1567979" cy="6617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59B0A01-8B2B-7B87-F3AA-25F4A0A58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497" y="5881026"/>
            <a:ext cx="1089937" cy="770332"/>
          </a:xfrm>
          <a:prstGeom prst="rect">
            <a:avLst/>
          </a:prstGeom>
        </p:spPr>
      </p:pic>
      <p:sp>
        <p:nvSpPr>
          <p:cNvPr id="13" name="Text 3">
            <a:extLst>
              <a:ext uri="{FF2B5EF4-FFF2-40B4-BE49-F238E27FC236}">
                <a16:creationId xmlns:a16="http://schemas.microsoft.com/office/drawing/2014/main" id="{058CD7C0-F418-D6C6-DE62-3C8C9BF15420}"/>
              </a:ext>
            </a:extLst>
          </p:cNvPr>
          <p:cNvSpPr/>
          <p:nvPr/>
        </p:nvSpPr>
        <p:spPr>
          <a:xfrm>
            <a:off x="656954" y="4021258"/>
            <a:ext cx="10607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 de </a:t>
            </a:r>
            <a:r>
              <a:rPr lang="en-US" sz="2200" dirty="0" err="1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marzo</a:t>
            </a:r>
            <a:r>
              <a:rPr lang="en-US" sz="22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2026. Hospital Universitario La Paz. Madrid. 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71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2B2A"/>
          </a:solidFill>
          <a:ln w="12700">
            <a:solidFill>
              <a:srgbClr val="0B2B2A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64008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Compromisos colaborativos · Cardiología Pediátrica La Paz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0" y="502920"/>
            <a:ext cx="12191695" cy="45720"/>
          </a:xfrm>
          <a:prstGeom prst="rect">
            <a:avLst/>
          </a:prstGeom>
          <a:solidFill>
            <a:srgbClr val="2CB67D"/>
          </a:solidFill>
          <a:ln w="12700">
            <a:solidFill>
              <a:srgbClr val="2CB67D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" name="Shape 3"/>
          <p:cNvSpPr/>
          <p:nvPr/>
        </p:nvSpPr>
        <p:spPr>
          <a:xfrm>
            <a:off x="7424928" y="1024128"/>
            <a:ext cx="4059936" cy="2523744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6" name="Image 0" descr="/mnt/data/la_paz.jpg"/>
          <p:cNvPicPr>
            <a:picLocks noChangeAspect="1"/>
          </p:cNvPicPr>
          <p:nvPr/>
        </p:nvPicPr>
        <p:blipFill>
          <a:blip r:embed="rId3"/>
          <a:srcRect l="9574" r="9574"/>
          <a:stretch/>
        </p:blipFill>
        <p:spPr>
          <a:xfrm>
            <a:off x="7452360" y="1051560"/>
            <a:ext cx="4005072" cy="24688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452360" y="3566160"/>
            <a:ext cx="400507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B9C7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Hospital Universitario La Paz (Madrid)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731520" y="1051560"/>
            <a:ext cx="6665976" cy="2907792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9" name="Text 6"/>
          <p:cNvSpPr/>
          <p:nvPr/>
        </p:nvSpPr>
        <p:spPr>
          <a:xfrm>
            <a:off x="1005840" y="1234440"/>
            <a:ext cx="5943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compromisos (12 meses)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594360" y="1645920"/>
            <a:ext cx="6492240" cy="1691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Grupo de trabajo conjunto LATIR–La Paz (clínica + salud ambiental + datos).</a:t>
            </a:r>
            <a:endParaRPr lang="en-US" sz="1600" dirty="0"/>
          </a:p>
          <a:p>
            <a:pPr marL="203200" indent="-2032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Piloto en 3 cohortes: CHD compleja, HTA/obesidad, supervivientes (cardio-onco).</a:t>
            </a:r>
            <a:endParaRPr lang="en-US" sz="1600" dirty="0"/>
          </a:p>
          <a:p>
            <a:pPr marL="203200" indent="-2032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Protocolos compartidos: PEHis-CV, prescripción ambiental, semáforo personal.</a:t>
            </a:r>
            <a:endParaRPr lang="en-US" sz="1600" dirty="0"/>
          </a:p>
          <a:p>
            <a:pPr marL="203200" indent="-2032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Plataforma mínima de datos (GIS + clínica) y gobernanza ética.</a:t>
            </a:r>
            <a:endParaRPr lang="en-US" sz="1600" dirty="0"/>
          </a:p>
          <a:p>
            <a:pPr marL="203200" indent="-2032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Formación: rotación corta + taller anual para equipo ampliado.</a:t>
            </a:r>
            <a:endParaRPr lang="en-US" sz="1600" dirty="0"/>
          </a:p>
          <a:p>
            <a:pPr marL="203200" indent="-2032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Evaluación: indicadores de impacto y equidad (publicable).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731520" y="4023360"/>
            <a:ext cx="11457432" cy="2377440"/>
          </a:xfrm>
          <a:prstGeom prst="roundRect">
            <a:avLst/>
          </a:prstGeom>
          <a:solidFill>
            <a:srgbClr val="103A33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2" name="Text 9"/>
          <p:cNvSpPr/>
          <p:nvPr/>
        </p:nvSpPr>
        <p:spPr>
          <a:xfrm>
            <a:off x="1005840" y="4206240"/>
            <a:ext cx="11064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Modelo PANORÁMICA (visión integrada)</a:t>
            </a:r>
            <a:endParaRPr lang="en-US" sz="2400" dirty="0"/>
          </a:p>
        </p:txBody>
      </p:sp>
      <p:sp>
        <p:nvSpPr>
          <p:cNvPr id="13" name="Shape 10"/>
          <p:cNvSpPr/>
          <p:nvPr/>
        </p:nvSpPr>
        <p:spPr>
          <a:xfrm>
            <a:off x="1005840" y="4663440"/>
            <a:ext cx="3337560" cy="173736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</p:spPr>
        <p:txBody>
          <a:bodyPr/>
          <a:lstStyle/>
          <a:p>
            <a:endParaRPr lang="es-ES" sz="2400"/>
          </a:p>
        </p:txBody>
      </p:sp>
      <p:sp>
        <p:nvSpPr>
          <p:cNvPr id="14" name="Shape 11"/>
          <p:cNvSpPr/>
          <p:nvPr/>
        </p:nvSpPr>
        <p:spPr>
          <a:xfrm>
            <a:off x="1005840" y="4663440"/>
            <a:ext cx="3337560" cy="109728"/>
          </a:xfrm>
          <a:prstGeom prst="rect">
            <a:avLst/>
          </a:prstGeom>
          <a:solidFill>
            <a:srgbClr val="2CB67D"/>
          </a:solidFill>
          <a:ln w="12700">
            <a:solidFill>
              <a:srgbClr val="2CB67D"/>
            </a:solidFill>
            <a:prstDash val="solid"/>
          </a:ln>
        </p:spPr>
        <p:txBody>
          <a:bodyPr/>
          <a:lstStyle/>
          <a:p>
            <a:endParaRPr lang="es-ES" sz="2400"/>
          </a:p>
        </p:txBody>
      </p:sp>
      <p:sp>
        <p:nvSpPr>
          <p:cNvPr id="15" name="Text 12"/>
          <p:cNvSpPr/>
          <p:nvPr/>
        </p:nvSpPr>
        <p:spPr>
          <a:xfrm>
            <a:off x="1005840" y="4800600"/>
            <a:ext cx="33375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CLÍNICA</a:t>
            </a:r>
            <a:endParaRPr lang="en-US" dirty="0"/>
          </a:p>
        </p:txBody>
      </p:sp>
      <p:sp>
        <p:nvSpPr>
          <p:cNvPr id="16" name="Text 13"/>
          <p:cNvSpPr/>
          <p:nvPr/>
        </p:nvSpPr>
        <p:spPr>
          <a:xfrm>
            <a:off x="1325880" y="5166360"/>
            <a:ext cx="2743200" cy="7863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90500" indent="-1905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Protocolos</a:t>
            </a:r>
            <a:endParaRPr lang="en-US" sz="1600" dirty="0"/>
          </a:p>
          <a:p>
            <a:pPr marL="190500" indent="-1905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Trayectorias</a:t>
            </a:r>
            <a:endParaRPr lang="en-US" sz="1600" dirty="0"/>
          </a:p>
          <a:p>
            <a:pPr marL="190500" indent="-1905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Vulnerables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4754880" y="4663440"/>
            <a:ext cx="3337560" cy="173736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</p:spPr>
        <p:txBody>
          <a:bodyPr/>
          <a:lstStyle/>
          <a:p>
            <a:endParaRPr lang="es-ES" sz="2400"/>
          </a:p>
        </p:txBody>
      </p:sp>
      <p:sp>
        <p:nvSpPr>
          <p:cNvPr id="18" name="Shape 15"/>
          <p:cNvSpPr/>
          <p:nvPr/>
        </p:nvSpPr>
        <p:spPr>
          <a:xfrm>
            <a:off x="4754880" y="4663440"/>
            <a:ext cx="3337560" cy="109728"/>
          </a:xfrm>
          <a:prstGeom prst="rect">
            <a:avLst/>
          </a:prstGeom>
          <a:solidFill>
            <a:srgbClr val="3A86FF"/>
          </a:solidFill>
          <a:ln w="12700">
            <a:solidFill>
              <a:srgbClr val="3A86FF"/>
            </a:solidFill>
            <a:prstDash val="solid"/>
          </a:ln>
        </p:spPr>
        <p:txBody>
          <a:bodyPr/>
          <a:lstStyle/>
          <a:p>
            <a:endParaRPr lang="es-ES" sz="2400"/>
          </a:p>
        </p:txBody>
      </p:sp>
      <p:sp>
        <p:nvSpPr>
          <p:cNvPr id="19" name="Text 16"/>
          <p:cNvSpPr/>
          <p:nvPr/>
        </p:nvSpPr>
        <p:spPr>
          <a:xfrm>
            <a:off x="4754880" y="4800600"/>
            <a:ext cx="33375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COMUNIDAD</a:t>
            </a:r>
            <a:endParaRPr lang="en-US" dirty="0"/>
          </a:p>
        </p:txBody>
      </p:sp>
      <p:sp>
        <p:nvSpPr>
          <p:cNvPr id="20" name="Text 17"/>
          <p:cNvSpPr/>
          <p:nvPr/>
        </p:nvSpPr>
        <p:spPr>
          <a:xfrm>
            <a:off x="5074920" y="5166360"/>
            <a:ext cx="2743200" cy="7863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90500" indent="-1905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Escuela</a:t>
            </a:r>
            <a:endParaRPr lang="en-US" sz="1600" dirty="0"/>
          </a:p>
          <a:p>
            <a:pPr marL="190500" indent="-1905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Familias</a:t>
            </a:r>
            <a:endParaRPr lang="en-US" sz="1600" dirty="0"/>
          </a:p>
          <a:p>
            <a:pPr marL="190500" indent="-1905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8503920" y="4663440"/>
            <a:ext cx="3337560" cy="173736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</p:spPr>
        <p:txBody>
          <a:bodyPr/>
          <a:lstStyle/>
          <a:p>
            <a:endParaRPr lang="es-ES" sz="2400"/>
          </a:p>
        </p:txBody>
      </p:sp>
      <p:sp>
        <p:nvSpPr>
          <p:cNvPr id="22" name="Shape 19"/>
          <p:cNvSpPr/>
          <p:nvPr/>
        </p:nvSpPr>
        <p:spPr>
          <a:xfrm>
            <a:off x="8503920" y="4663440"/>
            <a:ext cx="3337560" cy="109728"/>
          </a:xfrm>
          <a:prstGeom prst="rect">
            <a:avLst/>
          </a:prstGeom>
          <a:solidFill>
            <a:srgbClr val="FFD166"/>
          </a:solidFill>
          <a:ln w="12700">
            <a:solidFill>
              <a:srgbClr val="FFD166"/>
            </a:solidFill>
            <a:prstDash val="solid"/>
          </a:ln>
        </p:spPr>
        <p:txBody>
          <a:bodyPr/>
          <a:lstStyle/>
          <a:p>
            <a:endParaRPr lang="es-ES" sz="2400"/>
          </a:p>
        </p:txBody>
      </p:sp>
      <p:sp>
        <p:nvSpPr>
          <p:cNvPr id="23" name="Text 20"/>
          <p:cNvSpPr/>
          <p:nvPr/>
        </p:nvSpPr>
        <p:spPr>
          <a:xfrm>
            <a:off x="8503920" y="4800600"/>
            <a:ext cx="33375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POLÍTICAS</a:t>
            </a:r>
            <a:endParaRPr lang="en-US" dirty="0"/>
          </a:p>
        </p:txBody>
      </p:sp>
      <p:sp>
        <p:nvSpPr>
          <p:cNvPr id="24" name="Text 21"/>
          <p:cNvSpPr/>
          <p:nvPr/>
        </p:nvSpPr>
        <p:spPr>
          <a:xfrm>
            <a:off x="8823960" y="5166360"/>
            <a:ext cx="2743200" cy="7863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90500" indent="-1905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Aire</a:t>
            </a:r>
            <a:endParaRPr lang="en-US" sz="1600" dirty="0"/>
          </a:p>
          <a:p>
            <a:pPr marL="190500" indent="-1905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Calor</a:t>
            </a:r>
            <a:endParaRPr lang="en-US" sz="1600" dirty="0"/>
          </a:p>
          <a:p>
            <a:pPr marL="190500" indent="-1905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Ruido/urbanismo</a:t>
            </a: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4343400" y="5285232"/>
            <a:ext cx="365760" cy="411480"/>
          </a:xfrm>
          <a:prstGeom prst="rightArrow">
            <a:avLst/>
          </a:prstGeom>
          <a:solidFill>
            <a:srgbClr val="2A4652"/>
          </a:solidFill>
          <a:ln w="12700">
            <a:solidFill>
              <a:srgbClr val="2A4652"/>
            </a:solidFill>
            <a:prstDash val="solid"/>
          </a:ln>
        </p:spPr>
        <p:txBody>
          <a:bodyPr/>
          <a:lstStyle/>
          <a:p>
            <a:endParaRPr lang="es-ES" sz="2400"/>
          </a:p>
        </p:txBody>
      </p:sp>
      <p:sp>
        <p:nvSpPr>
          <p:cNvPr id="26" name="Shape 23"/>
          <p:cNvSpPr/>
          <p:nvPr/>
        </p:nvSpPr>
        <p:spPr>
          <a:xfrm>
            <a:off x="8092440" y="5285232"/>
            <a:ext cx="365760" cy="411480"/>
          </a:xfrm>
          <a:prstGeom prst="rightArrow">
            <a:avLst/>
          </a:prstGeom>
          <a:solidFill>
            <a:srgbClr val="2A4652"/>
          </a:solidFill>
          <a:ln w="12700">
            <a:solidFill>
              <a:srgbClr val="2A4652"/>
            </a:solidFill>
            <a:prstDash val="solid"/>
          </a:ln>
        </p:spPr>
        <p:txBody>
          <a:bodyPr/>
          <a:lstStyle/>
          <a:p>
            <a:endParaRPr lang="es-ES" sz="2400"/>
          </a:p>
        </p:txBody>
      </p:sp>
      <p:sp>
        <p:nvSpPr>
          <p:cNvPr id="27" name="Text 24"/>
          <p:cNvSpPr/>
          <p:nvPr/>
        </p:nvSpPr>
        <p:spPr>
          <a:xfrm>
            <a:off x="640080" y="6583680"/>
            <a:ext cx="10972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B9C7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Cierre: empezar hoy con un piloto publicable y escalable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71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79996"/>
            <a:ext cx="12191695" cy="502920"/>
          </a:xfrm>
          <a:prstGeom prst="rect">
            <a:avLst/>
          </a:prstGeom>
          <a:solidFill>
            <a:srgbClr val="0B2B2A"/>
          </a:solidFill>
          <a:ln w="12700">
            <a:solidFill>
              <a:srgbClr val="0B2B2A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64008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Propuesta de concepto</a:t>
            </a:r>
            <a:endParaRPr lang="en-US" sz="4000" dirty="0"/>
          </a:p>
        </p:txBody>
      </p:sp>
      <p:sp>
        <p:nvSpPr>
          <p:cNvPr id="4" name="Shape 2"/>
          <p:cNvSpPr/>
          <p:nvPr/>
        </p:nvSpPr>
        <p:spPr>
          <a:xfrm>
            <a:off x="30632" y="731520"/>
            <a:ext cx="12191695" cy="45720"/>
          </a:xfrm>
          <a:prstGeom prst="rect">
            <a:avLst/>
          </a:prstGeom>
          <a:solidFill>
            <a:srgbClr val="2CB67D"/>
          </a:solidFill>
          <a:ln w="12700">
            <a:solidFill>
              <a:srgbClr val="2CB67D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" name="Text 3"/>
          <p:cNvSpPr/>
          <p:nvPr/>
        </p:nvSpPr>
        <p:spPr>
          <a:xfrm>
            <a:off x="731520" y="777240"/>
            <a:ext cx="107899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Integrar el medioambiente como variable clínica para proteger el desarrollo cardiovascular desde la vida fetal hasta la adultez emergente.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731520" y="1691640"/>
            <a:ext cx="3364992" cy="2761488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 sz="2000"/>
          </a:p>
        </p:txBody>
      </p:sp>
      <p:sp>
        <p:nvSpPr>
          <p:cNvPr id="7" name="Shape 5"/>
          <p:cNvSpPr/>
          <p:nvPr/>
        </p:nvSpPr>
        <p:spPr>
          <a:xfrm>
            <a:off x="960120" y="1920240"/>
            <a:ext cx="1920240" cy="347472"/>
          </a:xfrm>
          <a:prstGeom prst="roundRect">
            <a:avLst/>
          </a:prstGeom>
          <a:solidFill>
            <a:srgbClr val="2CB67D"/>
          </a:solidFill>
          <a:ln w="12700">
            <a:solidFill>
              <a:srgbClr val="2CB67D"/>
            </a:solidFill>
            <a:prstDash val="solid"/>
          </a:ln>
        </p:spPr>
        <p:txBody>
          <a:bodyPr/>
          <a:lstStyle/>
          <a:p>
            <a:endParaRPr lang="es-ES" sz="2400"/>
          </a:p>
        </p:txBody>
      </p:sp>
      <p:sp>
        <p:nvSpPr>
          <p:cNvPr id="8" name="Text 6"/>
          <p:cNvSpPr/>
          <p:nvPr/>
        </p:nvSpPr>
        <p:spPr>
          <a:xfrm>
            <a:off x="1014984" y="1956816"/>
            <a:ext cx="18105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TRAYECTORIAS</a:t>
            </a: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31273" y="2404872"/>
            <a:ext cx="3265239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“episodios” a trayectorias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725424" y="3017519"/>
            <a:ext cx="3051048" cy="11009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Seguimiento longitudinal del endotelio, PA, metabolismo e inflamación.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Prevención antes del síntoma.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416552" y="1691640"/>
            <a:ext cx="3364992" cy="2838319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2" name="Shape 10"/>
          <p:cNvSpPr/>
          <p:nvPr/>
        </p:nvSpPr>
        <p:spPr>
          <a:xfrm>
            <a:off x="4645152" y="1920240"/>
            <a:ext cx="1920240" cy="347472"/>
          </a:xfrm>
          <a:prstGeom prst="roundRect">
            <a:avLst/>
          </a:prstGeom>
          <a:solidFill>
            <a:srgbClr val="3A86FF"/>
          </a:solidFill>
          <a:ln w="12700">
            <a:solidFill>
              <a:srgbClr val="3A86FF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3" name="Text 11"/>
          <p:cNvSpPr/>
          <p:nvPr/>
        </p:nvSpPr>
        <p:spPr>
          <a:xfrm>
            <a:off x="4700016" y="1956816"/>
            <a:ext cx="18105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TERRITORIO</a:t>
            </a: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4516305" y="2404872"/>
            <a:ext cx="3265239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hospital a territorio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4736591" y="3017519"/>
            <a:ext cx="2758717" cy="12773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Hogar–escuela–barrio como espacios terapéuticos.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Coordinación con AP, salud pública y comunidad.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101584" y="1691640"/>
            <a:ext cx="3364992" cy="2838319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7" name="Shape 15"/>
          <p:cNvSpPr/>
          <p:nvPr/>
        </p:nvSpPr>
        <p:spPr>
          <a:xfrm>
            <a:off x="8330184" y="1920240"/>
            <a:ext cx="1920240" cy="347472"/>
          </a:xfrm>
          <a:prstGeom prst="roundRect">
            <a:avLst/>
          </a:prstGeom>
          <a:solidFill>
            <a:srgbClr val="FFD166"/>
          </a:solidFill>
          <a:ln w="12700">
            <a:solidFill>
              <a:srgbClr val="FFD166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8" name="Text 16"/>
          <p:cNvSpPr/>
          <p:nvPr/>
        </p:nvSpPr>
        <p:spPr>
          <a:xfrm>
            <a:off x="8385048" y="1956816"/>
            <a:ext cx="18105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EXPOSOMA</a:t>
            </a: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8201337" y="2404872"/>
            <a:ext cx="3265239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riesgo a exposoma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8421624" y="3017520"/>
            <a:ext cx="2897540" cy="12773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Aire, calor, ruido, tóxicos, alimentación, sueño y desigualdad.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Vulnerabilidad personalizada y equidad.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40080" y="6583680"/>
            <a:ext cx="10972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B9C7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Cardiología ambiental pediátrica · Modelo LATIR</a:t>
            </a:r>
            <a:endParaRPr lang="en-US" sz="10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8329C1C-F045-BF01-99FF-999526B0D8D0}"/>
              </a:ext>
            </a:extLst>
          </p:cNvPr>
          <p:cNvSpPr txBox="1"/>
          <p:nvPr/>
        </p:nvSpPr>
        <p:spPr>
          <a:xfrm>
            <a:off x="525517" y="4758559"/>
            <a:ext cx="11087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La </a:t>
            </a:r>
            <a:r>
              <a:rPr lang="es-ES" sz="2400" b="1" dirty="0">
                <a:solidFill>
                  <a:schemeClr val="bg1"/>
                </a:solidFill>
              </a:rPr>
              <a:t>cardiología ambiental pediátrica 2030-2050</a:t>
            </a:r>
            <a:r>
              <a:rPr lang="es-ES" sz="2400" dirty="0">
                <a:solidFill>
                  <a:schemeClr val="bg1"/>
                </a:solidFill>
              </a:rPr>
              <a:t> será la rama de la cardiología infantil que integra </a:t>
            </a:r>
            <a:r>
              <a:rPr lang="es-ES" sz="2400" dirty="0" err="1">
                <a:solidFill>
                  <a:schemeClr val="bg1"/>
                </a:solidFill>
              </a:rPr>
              <a:t>exposoma</a:t>
            </a:r>
            <a:r>
              <a:rPr lang="es-ES" sz="2400" dirty="0">
                <a:solidFill>
                  <a:schemeClr val="bg1"/>
                </a:solidFill>
              </a:rPr>
              <a:t>, clima, territorio y determinantes sociales en la prevención, diagnóstico, tratamiento y seguimiento de las trayectorias cardiovasculares desde la vida fetal hasta la transición al adulto.   JA Ortega, 26/03/2026. La Paz.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71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2B2A"/>
          </a:solidFill>
          <a:ln w="12700">
            <a:solidFill>
              <a:srgbClr val="0B2B2A"/>
            </a:solidFill>
            <a:prstDash val="solid"/>
          </a:ln>
        </p:spPr>
        <p:txBody>
          <a:bodyPr/>
          <a:lstStyle/>
          <a:p>
            <a:endParaRPr lang="es-ES" sz="3200"/>
          </a:p>
        </p:txBody>
      </p:sp>
      <p:sp>
        <p:nvSpPr>
          <p:cNvPr id="3" name="Text 1"/>
          <p:cNvSpPr/>
          <p:nvPr/>
        </p:nvSpPr>
        <p:spPr>
          <a:xfrm>
            <a:off x="64008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Modelo LATIR</a:t>
            </a:r>
            <a:endParaRPr lang="en-US" sz="4000" dirty="0"/>
          </a:p>
        </p:txBody>
      </p:sp>
      <p:sp>
        <p:nvSpPr>
          <p:cNvPr id="4" name="Shape 2"/>
          <p:cNvSpPr/>
          <p:nvPr/>
        </p:nvSpPr>
        <p:spPr>
          <a:xfrm>
            <a:off x="30632" y="662940"/>
            <a:ext cx="12191695" cy="45720"/>
          </a:xfrm>
          <a:prstGeom prst="rect">
            <a:avLst/>
          </a:prstGeom>
          <a:solidFill>
            <a:srgbClr val="2CB67D"/>
          </a:solidFill>
          <a:ln w="12700">
            <a:solidFill>
              <a:srgbClr val="2CB67D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" name="Text 3"/>
          <p:cNvSpPr/>
          <p:nvPr/>
        </p:nvSpPr>
        <p:spPr>
          <a:xfrm>
            <a:off x="731520" y="77724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B9C7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Cinco componentes operativos para pasar de “saber” a “hacer”.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4800600" y="2331720"/>
            <a:ext cx="2606040" cy="2606040"/>
          </a:xfrm>
          <a:prstGeom prst="ellipse">
            <a:avLst/>
          </a:prstGeom>
          <a:solidFill>
            <a:srgbClr val="2CB67D"/>
          </a:solidFill>
          <a:ln w="12700">
            <a:solidFill>
              <a:srgbClr val="2CB67D"/>
            </a:solidFill>
            <a:prstDash val="solid"/>
          </a:ln>
          <a:effectLst>
            <a:outerShdw blurRad="63500" dist="254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7" name="Text 5"/>
          <p:cNvSpPr/>
          <p:nvPr/>
        </p:nvSpPr>
        <p:spPr>
          <a:xfrm>
            <a:off x="4800600" y="2971800"/>
            <a:ext cx="26060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LATIR</a:t>
            </a:r>
            <a:endParaRPr lang="en-US" sz="6000" dirty="0"/>
          </a:p>
        </p:txBody>
      </p:sp>
      <p:sp>
        <p:nvSpPr>
          <p:cNvPr id="8" name="Shape 6"/>
          <p:cNvSpPr/>
          <p:nvPr/>
        </p:nvSpPr>
        <p:spPr>
          <a:xfrm>
            <a:off x="822959" y="1737360"/>
            <a:ext cx="3125585" cy="105156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 sz="2400"/>
          </a:p>
        </p:txBody>
      </p:sp>
      <p:sp>
        <p:nvSpPr>
          <p:cNvPr id="9" name="Text 7"/>
          <p:cNvSpPr/>
          <p:nvPr/>
        </p:nvSpPr>
        <p:spPr>
          <a:xfrm>
            <a:off x="1005840" y="1874520"/>
            <a:ext cx="2942704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 — Lectura ambiómica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(PEHis-CV)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8732520" y="1737360"/>
            <a:ext cx="2697480" cy="105156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 sz="2400"/>
          </a:p>
        </p:txBody>
      </p:sp>
      <p:sp>
        <p:nvSpPr>
          <p:cNvPr id="11" name="Text 9"/>
          <p:cNvSpPr/>
          <p:nvPr/>
        </p:nvSpPr>
        <p:spPr>
          <a:xfrm>
            <a:off x="8915400" y="1874520"/>
            <a:ext cx="25146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— Anticipación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(semáforo personal)</a:t>
            </a:r>
            <a:endParaRPr lang="en-US" sz="2000" dirty="0"/>
          </a:p>
        </p:txBody>
      </p:sp>
      <p:sp>
        <p:nvSpPr>
          <p:cNvPr id="12" name="Shape 10"/>
          <p:cNvSpPr/>
          <p:nvPr/>
        </p:nvSpPr>
        <p:spPr>
          <a:xfrm>
            <a:off x="822960" y="4617720"/>
            <a:ext cx="2945476" cy="1051560"/>
          </a:xfrm>
          <a:prstGeom prst="roundRect">
            <a:avLst/>
          </a:prstGeom>
          <a:solidFill>
            <a:srgbClr val="103A33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 sz="2400"/>
          </a:p>
        </p:txBody>
      </p:sp>
      <p:sp>
        <p:nvSpPr>
          <p:cNvPr id="13" name="Text 11"/>
          <p:cNvSpPr/>
          <p:nvPr/>
        </p:nvSpPr>
        <p:spPr>
          <a:xfrm>
            <a:off x="1005840" y="4754880"/>
            <a:ext cx="2762596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 — Territorio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(hogar/escuela/barrio)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8438804" y="4617720"/>
            <a:ext cx="2991196" cy="1051560"/>
          </a:xfrm>
          <a:prstGeom prst="roundRect">
            <a:avLst/>
          </a:prstGeom>
          <a:solidFill>
            <a:srgbClr val="103A33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 sz="2400"/>
          </a:p>
        </p:txBody>
      </p:sp>
      <p:sp>
        <p:nvSpPr>
          <p:cNvPr id="15" name="Text 13"/>
          <p:cNvSpPr/>
          <p:nvPr/>
        </p:nvSpPr>
        <p:spPr>
          <a:xfrm>
            <a:off x="8548255" y="4754880"/>
            <a:ext cx="2881745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 — Intervención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(prescripción ambiental)</a:t>
            </a:r>
            <a:endParaRPr lang="en-US" sz="2000" dirty="0"/>
          </a:p>
        </p:txBody>
      </p:sp>
      <p:sp>
        <p:nvSpPr>
          <p:cNvPr id="16" name="Shape 14"/>
          <p:cNvSpPr/>
          <p:nvPr/>
        </p:nvSpPr>
        <p:spPr>
          <a:xfrm>
            <a:off x="4709159" y="5349240"/>
            <a:ext cx="3229496" cy="105156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 sz="2400"/>
          </a:p>
        </p:txBody>
      </p:sp>
      <p:sp>
        <p:nvSpPr>
          <p:cNvPr id="17" name="Text 15"/>
          <p:cNvSpPr/>
          <p:nvPr/>
        </p:nvSpPr>
        <p:spPr>
          <a:xfrm>
            <a:off x="4892039" y="5486400"/>
            <a:ext cx="3046615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 — Resiliencia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(seguimiento longitudinal)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731520" y="123444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Resultado esperado: menos daño acumulativo, menos inequidad, más desarrollo cardiovascular pleno.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640080" y="6583680"/>
            <a:ext cx="10972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B9C7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LATIR = lectura + anticipación + territorio + intervención + resiliencia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71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2B2A"/>
          </a:solidFill>
          <a:ln w="12700">
            <a:solidFill>
              <a:srgbClr val="0B2B2A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484632" y="261851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Dónde se apoya la evidencia hoy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305" y="652549"/>
            <a:ext cx="12191695" cy="45720"/>
          </a:xfrm>
          <a:prstGeom prst="rect">
            <a:avLst/>
          </a:prstGeom>
          <a:solidFill>
            <a:srgbClr val="2CB67D"/>
          </a:solidFill>
          <a:ln w="12700">
            <a:solidFill>
              <a:srgbClr val="2CB67D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" name="Text 3"/>
          <p:cNvSpPr/>
          <p:nvPr/>
        </p:nvSpPr>
        <p:spPr>
          <a:xfrm>
            <a:off x="731520" y="777240"/>
            <a:ext cx="109728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B9C7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evidencia pediátrica es heterogénea, pero ya suficiente para actuar en 4 núcleos.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731520" y="1417320"/>
            <a:ext cx="5202936" cy="251460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 sz="2400"/>
          </a:p>
        </p:txBody>
      </p:sp>
      <p:sp>
        <p:nvSpPr>
          <p:cNvPr id="7" name="Shape 5"/>
          <p:cNvSpPr/>
          <p:nvPr/>
        </p:nvSpPr>
        <p:spPr>
          <a:xfrm>
            <a:off x="731520" y="1417320"/>
            <a:ext cx="109728" cy="2514600"/>
          </a:xfrm>
          <a:prstGeom prst="rect">
            <a:avLst/>
          </a:prstGeom>
          <a:solidFill>
            <a:srgbClr val="2CB67D"/>
          </a:solidFill>
          <a:ln w="12700">
            <a:solidFill>
              <a:srgbClr val="2CB67D"/>
            </a:solidFill>
            <a:prstDash val="solid"/>
          </a:ln>
        </p:spPr>
        <p:txBody>
          <a:bodyPr/>
          <a:lstStyle/>
          <a:p>
            <a:endParaRPr lang="es-ES" sz="2400"/>
          </a:p>
        </p:txBody>
      </p:sp>
      <p:sp>
        <p:nvSpPr>
          <p:cNvPr id="8" name="Text 6"/>
          <p:cNvSpPr/>
          <p:nvPr/>
        </p:nvSpPr>
        <p:spPr>
          <a:xfrm>
            <a:off x="960120" y="1645920"/>
            <a:ext cx="488289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Aire y humo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1051560" y="2103120"/>
            <a:ext cx="4791456" cy="17023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Contaminación del tráfico y daño vascular precoz (marcadores endoteliales).</a:t>
            </a:r>
            <a:endParaRPr lang="en-US" dirty="0"/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Partículas y cardiopatías/vasculitis pediátricas (ej. Kawasaki).</a:t>
            </a:r>
            <a:endParaRPr lang="en-US" dirty="0"/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Exposición al humo como acelerador de aterogénesis temprana.</a:t>
            </a:r>
            <a:endParaRPr lang="en-US" dirty="0"/>
          </a:p>
        </p:txBody>
      </p:sp>
      <p:sp>
        <p:nvSpPr>
          <p:cNvPr id="10" name="Shape 8"/>
          <p:cNvSpPr/>
          <p:nvPr/>
        </p:nvSpPr>
        <p:spPr>
          <a:xfrm>
            <a:off x="6254496" y="1417320"/>
            <a:ext cx="5591140" cy="251460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 sz="2400"/>
          </a:p>
        </p:txBody>
      </p:sp>
      <p:sp>
        <p:nvSpPr>
          <p:cNvPr id="11" name="Shape 9"/>
          <p:cNvSpPr/>
          <p:nvPr/>
        </p:nvSpPr>
        <p:spPr>
          <a:xfrm>
            <a:off x="6254496" y="1417320"/>
            <a:ext cx="109728" cy="2514600"/>
          </a:xfrm>
          <a:prstGeom prst="rect">
            <a:avLst/>
          </a:prstGeom>
          <a:solidFill>
            <a:srgbClr val="FFD166"/>
          </a:solidFill>
          <a:ln w="12700">
            <a:solidFill>
              <a:srgbClr val="FFD166"/>
            </a:solidFill>
            <a:prstDash val="solid"/>
          </a:ln>
        </p:spPr>
        <p:txBody>
          <a:bodyPr/>
          <a:lstStyle/>
          <a:p>
            <a:endParaRPr lang="es-ES" sz="2400"/>
          </a:p>
        </p:txBody>
      </p:sp>
      <p:sp>
        <p:nvSpPr>
          <p:cNvPr id="12" name="Text 10"/>
          <p:cNvSpPr/>
          <p:nvPr/>
        </p:nvSpPr>
        <p:spPr>
          <a:xfrm>
            <a:off x="6483096" y="1645920"/>
            <a:ext cx="488289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Metales (especialmente plomo)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6574536" y="2103120"/>
            <a:ext cx="5129784" cy="17023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Relación entre niveles de plomo y presión arterial/función vascular.</a:t>
            </a:r>
            <a:endParaRPr lang="en-US" dirty="0"/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Efectos desiguales ("long tail") en contextos de pobreza y vivienda vulnerable.</a:t>
            </a:r>
            <a:endParaRPr lang="en-US" dirty="0"/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política ambiental es prevención cardiovascular.</a:t>
            </a: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731520" y="4069080"/>
            <a:ext cx="5202936" cy="251460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5" name="Shape 13"/>
          <p:cNvSpPr/>
          <p:nvPr/>
        </p:nvSpPr>
        <p:spPr>
          <a:xfrm>
            <a:off x="731520" y="4069080"/>
            <a:ext cx="109728" cy="2514600"/>
          </a:xfrm>
          <a:prstGeom prst="rect">
            <a:avLst/>
          </a:prstGeom>
          <a:solidFill>
            <a:srgbClr val="3A86FF"/>
          </a:solidFill>
          <a:ln w="12700">
            <a:solidFill>
              <a:srgbClr val="3A86FF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6" name="Text 14"/>
          <p:cNvSpPr/>
          <p:nvPr/>
        </p:nvSpPr>
        <p:spPr>
          <a:xfrm>
            <a:off x="960120" y="4297680"/>
            <a:ext cx="488289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Disruptores endocrinos (EDCs, PFAS, ftalatos)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1051560" y="4754880"/>
            <a:ext cx="4700016" cy="8793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Asociaciones con obesidad, lípidos y riesgo cardiometabólico.</a:t>
            </a:r>
            <a:endParaRPr lang="en-US" dirty="0"/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Ventanas críticas: embarazo, lactancia, primera infancia y adolescencia.</a:t>
            </a:r>
            <a:endParaRPr lang="en-US" dirty="0"/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Necesidad de vigilancia y reducción de exposición factible.</a:t>
            </a:r>
            <a:endParaRPr lang="en-US" dirty="0"/>
          </a:p>
        </p:txBody>
      </p:sp>
      <p:sp>
        <p:nvSpPr>
          <p:cNvPr id="18" name="Shape 16"/>
          <p:cNvSpPr/>
          <p:nvPr/>
        </p:nvSpPr>
        <p:spPr>
          <a:xfrm>
            <a:off x="6254496" y="4069080"/>
            <a:ext cx="5729686" cy="251460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9" name="Shape 17"/>
          <p:cNvSpPr/>
          <p:nvPr/>
        </p:nvSpPr>
        <p:spPr>
          <a:xfrm>
            <a:off x="6254496" y="4069080"/>
            <a:ext cx="109728" cy="2514600"/>
          </a:xfrm>
          <a:prstGeom prst="rect">
            <a:avLst/>
          </a:prstGeom>
          <a:solidFill>
            <a:srgbClr val="2A4652"/>
          </a:solidFill>
          <a:ln w="12700">
            <a:solidFill>
              <a:srgbClr val="2A4652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0" name="Text 18"/>
          <p:cNvSpPr/>
          <p:nvPr/>
        </p:nvSpPr>
        <p:spPr>
          <a:xfrm>
            <a:off x="6483096" y="4297680"/>
            <a:ext cx="5598870" cy="2618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Calor, ruido, clima y exposoma combinado</a:t>
            </a:r>
            <a:endParaRPr lang="en-US" sz="2400" dirty="0"/>
          </a:p>
        </p:txBody>
      </p:sp>
      <p:sp>
        <p:nvSpPr>
          <p:cNvPr id="21" name="Text 19"/>
          <p:cNvSpPr/>
          <p:nvPr/>
        </p:nvSpPr>
        <p:spPr>
          <a:xfrm>
            <a:off x="6574536" y="4754880"/>
            <a:ext cx="4700016" cy="8793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Determinantes ambientales mayores del riesgo cardiovascular poblacional.</a:t>
            </a:r>
            <a:endParaRPr lang="en-US" dirty="0"/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Importantes moduladores de vulnerabilidad en cardiopatías previas.</a:t>
            </a:r>
            <a:endParaRPr lang="en-US" dirty="0"/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Marco “exposoma” para integrar mezclas y determinantes sociales.</a:t>
            </a: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640080" y="6583680"/>
            <a:ext cx="10972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B9C7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evidencia a acción: priorizar lo prevenible, medible y equitativo</a:t>
            </a:r>
            <a:endParaRPr lang="en-US" sz="1000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9724317-A08E-1111-1CDE-EA543BC6F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982" y="68039"/>
            <a:ext cx="3505200" cy="9487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71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632" y="155448"/>
            <a:ext cx="12191695" cy="502920"/>
          </a:xfrm>
          <a:prstGeom prst="rect">
            <a:avLst/>
          </a:prstGeom>
          <a:solidFill>
            <a:srgbClr val="0B2B2A"/>
          </a:solidFill>
          <a:ln w="12700">
            <a:solidFill>
              <a:srgbClr val="0B2B2A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64008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Qué cambiaría en la práctica clínica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305" y="681228"/>
            <a:ext cx="12191695" cy="45720"/>
          </a:xfrm>
          <a:prstGeom prst="rect">
            <a:avLst/>
          </a:prstGeom>
          <a:solidFill>
            <a:srgbClr val="2CB67D"/>
          </a:solidFill>
          <a:ln w="12700">
            <a:solidFill>
              <a:srgbClr val="2CB67D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" name="Text 3"/>
          <p:cNvSpPr/>
          <p:nvPr/>
        </p:nvSpPr>
        <p:spPr>
          <a:xfrm>
            <a:off x="512064" y="841248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B9C7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una consulta centrada en órganos a un flujo clínico “trayectoria + contexto”.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731520" y="1417320"/>
            <a:ext cx="2505456" cy="507492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7" name="Shape 5"/>
          <p:cNvSpPr/>
          <p:nvPr/>
        </p:nvSpPr>
        <p:spPr>
          <a:xfrm>
            <a:off x="731520" y="1417319"/>
            <a:ext cx="2505456" cy="127359"/>
          </a:xfrm>
          <a:prstGeom prst="rect">
            <a:avLst/>
          </a:prstGeom>
          <a:solidFill>
            <a:srgbClr val="2CB67D"/>
          </a:solidFill>
          <a:ln w="12700">
            <a:solidFill>
              <a:srgbClr val="2CB67D"/>
            </a:solidFill>
            <a:prstDash val="solid"/>
          </a:ln>
        </p:spPr>
        <p:txBody>
          <a:bodyPr/>
          <a:lstStyle/>
          <a:p>
            <a:endParaRPr lang="es-ES" sz="2800"/>
          </a:p>
        </p:txBody>
      </p:sp>
      <p:sp>
        <p:nvSpPr>
          <p:cNvPr id="8" name="Text 6"/>
          <p:cNvSpPr/>
          <p:nvPr/>
        </p:nvSpPr>
        <p:spPr>
          <a:xfrm>
            <a:off x="960120" y="1645920"/>
            <a:ext cx="2048256" cy="371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1) PEHis-CV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52856" y="2148839"/>
            <a:ext cx="2191512" cy="30632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Historia ambiental cardiovascular estructurada</a:t>
            </a:r>
            <a:endParaRPr lang="en-US" dirty="0"/>
          </a:p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Ventanas críticas: embarazo–infancia–adolescencia</a:t>
            </a:r>
            <a:endParaRPr lang="en-US" dirty="0"/>
          </a:p>
        </p:txBody>
      </p:sp>
      <p:sp>
        <p:nvSpPr>
          <p:cNvPr id="10" name="Shape 8"/>
          <p:cNvSpPr/>
          <p:nvPr/>
        </p:nvSpPr>
        <p:spPr>
          <a:xfrm>
            <a:off x="3465576" y="1417320"/>
            <a:ext cx="2505456" cy="507492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1" name="Shape 9"/>
          <p:cNvSpPr/>
          <p:nvPr/>
        </p:nvSpPr>
        <p:spPr>
          <a:xfrm>
            <a:off x="3465576" y="1417319"/>
            <a:ext cx="2505456" cy="127359"/>
          </a:xfrm>
          <a:prstGeom prst="rect">
            <a:avLst/>
          </a:prstGeom>
          <a:solidFill>
            <a:srgbClr val="3A86FF"/>
          </a:solidFill>
          <a:ln w="12700">
            <a:solidFill>
              <a:srgbClr val="3A86FF"/>
            </a:solidFill>
            <a:prstDash val="solid"/>
          </a:ln>
        </p:spPr>
        <p:txBody>
          <a:bodyPr/>
          <a:lstStyle/>
          <a:p>
            <a:endParaRPr lang="es-ES" sz="2800"/>
          </a:p>
        </p:txBody>
      </p:sp>
      <p:sp>
        <p:nvSpPr>
          <p:cNvPr id="12" name="Text 10"/>
          <p:cNvSpPr/>
          <p:nvPr/>
        </p:nvSpPr>
        <p:spPr>
          <a:xfrm>
            <a:off x="3694176" y="1645920"/>
            <a:ext cx="2048256" cy="371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2) Medir trayectorias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465576" y="2148840"/>
            <a:ext cx="2441448" cy="36171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PA/percentiles, IMC y cintura</a:t>
            </a:r>
            <a:endParaRPr lang="en-US" dirty="0"/>
          </a:p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Señales endoteliales/autonómicas</a:t>
            </a:r>
            <a:endParaRPr lang="en-US" dirty="0"/>
          </a:p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Riesgo cardiometabólico</a:t>
            </a: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6199632" y="1417320"/>
            <a:ext cx="2505456" cy="507492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5" name="Shape 13"/>
          <p:cNvSpPr/>
          <p:nvPr/>
        </p:nvSpPr>
        <p:spPr>
          <a:xfrm>
            <a:off x="6199632" y="1417319"/>
            <a:ext cx="2505456" cy="127359"/>
          </a:xfrm>
          <a:prstGeom prst="rect">
            <a:avLst/>
          </a:prstGeom>
          <a:solidFill>
            <a:srgbClr val="FFD166"/>
          </a:solidFill>
          <a:ln w="12700">
            <a:solidFill>
              <a:srgbClr val="FFD166"/>
            </a:solidFill>
            <a:prstDash val="solid"/>
          </a:ln>
        </p:spPr>
        <p:txBody>
          <a:bodyPr/>
          <a:lstStyle/>
          <a:p>
            <a:endParaRPr lang="es-ES" sz="2800"/>
          </a:p>
        </p:txBody>
      </p:sp>
      <p:sp>
        <p:nvSpPr>
          <p:cNvPr id="16" name="Text 14"/>
          <p:cNvSpPr/>
          <p:nvPr/>
        </p:nvSpPr>
        <p:spPr>
          <a:xfrm>
            <a:off x="6428232" y="1645920"/>
            <a:ext cx="2048256" cy="371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3) Prescribir ambiente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6263640" y="2148840"/>
            <a:ext cx="2377440" cy="35485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Aire interior, humo, calor, ruido</a:t>
            </a:r>
            <a:endParaRPr lang="en-US" dirty="0"/>
          </a:p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Movilidad y rutas escolares</a:t>
            </a:r>
            <a:endParaRPr lang="en-US" dirty="0"/>
          </a:p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 familiar realista y equitativo</a:t>
            </a:r>
            <a:endParaRPr lang="en-US" dirty="0"/>
          </a:p>
        </p:txBody>
      </p:sp>
      <p:sp>
        <p:nvSpPr>
          <p:cNvPr id="18" name="Shape 16"/>
          <p:cNvSpPr/>
          <p:nvPr/>
        </p:nvSpPr>
        <p:spPr>
          <a:xfrm>
            <a:off x="8933688" y="1417320"/>
            <a:ext cx="2505456" cy="507492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9" name="Shape 17"/>
          <p:cNvSpPr/>
          <p:nvPr/>
        </p:nvSpPr>
        <p:spPr>
          <a:xfrm>
            <a:off x="8933688" y="1417319"/>
            <a:ext cx="2505456" cy="127359"/>
          </a:xfrm>
          <a:prstGeom prst="rect">
            <a:avLst/>
          </a:prstGeom>
          <a:solidFill>
            <a:srgbClr val="2A4652"/>
          </a:solidFill>
          <a:ln w="12700">
            <a:solidFill>
              <a:srgbClr val="2A4652"/>
            </a:solidFill>
            <a:prstDash val="solid"/>
          </a:ln>
        </p:spPr>
        <p:txBody>
          <a:bodyPr/>
          <a:lstStyle/>
          <a:p>
            <a:endParaRPr lang="es-ES" sz="2800"/>
          </a:p>
        </p:txBody>
      </p:sp>
      <p:sp>
        <p:nvSpPr>
          <p:cNvPr id="20" name="Text 18"/>
          <p:cNvSpPr/>
          <p:nvPr/>
        </p:nvSpPr>
        <p:spPr>
          <a:xfrm>
            <a:off x="9162288" y="1645920"/>
            <a:ext cx="2048256" cy="371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4) Semáforo + seguimiento</a:t>
            </a:r>
            <a:endParaRPr lang="en-US" sz="2400" dirty="0"/>
          </a:p>
        </p:txBody>
      </p:sp>
      <p:sp>
        <p:nvSpPr>
          <p:cNvPr id="21" name="Text 19"/>
          <p:cNvSpPr/>
          <p:nvPr/>
        </p:nvSpPr>
        <p:spPr>
          <a:xfrm>
            <a:off x="9098280" y="2148840"/>
            <a:ext cx="2362200" cy="3291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Alertas por episodios (calor/PM/O₃)</a:t>
            </a:r>
            <a:endParaRPr lang="en-US" dirty="0"/>
          </a:p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Telemonitorización en vulnerables</a:t>
            </a:r>
            <a:endParaRPr lang="en-US" dirty="0"/>
          </a:p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Coordinación AP–hospital–territorio</a:t>
            </a:r>
            <a:endParaRPr lang="en-US" dirty="0"/>
          </a:p>
        </p:txBody>
      </p:sp>
      <p:sp>
        <p:nvSpPr>
          <p:cNvPr id="22" name="Shape 20"/>
          <p:cNvSpPr/>
          <p:nvPr/>
        </p:nvSpPr>
        <p:spPr>
          <a:xfrm>
            <a:off x="3264408" y="3749039"/>
            <a:ext cx="173736" cy="445757"/>
          </a:xfrm>
          <a:prstGeom prst="rightArrow">
            <a:avLst/>
          </a:prstGeom>
          <a:solidFill>
            <a:srgbClr val="2A4652"/>
          </a:solidFill>
          <a:ln w="12700">
            <a:solidFill>
              <a:srgbClr val="2A4652"/>
            </a:solidFill>
            <a:prstDash val="solid"/>
          </a:ln>
        </p:spPr>
        <p:txBody>
          <a:bodyPr/>
          <a:lstStyle/>
          <a:p>
            <a:endParaRPr lang="es-ES" sz="2800"/>
          </a:p>
        </p:txBody>
      </p:sp>
      <p:sp>
        <p:nvSpPr>
          <p:cNvPr id="23" name="Shape 21"/>
          <p:cNvSpPr/>
          <p:nvPr/>
        </p:nvSpPr>
        <p:spPr>
          <a:xfrm>
            <a:off x="5998464" y="3749039"/>
            <a:ext cx="173736" cy="445757"/>
          </a:xfrm>
          <a:prstGeom prst="rightArrow">
            <a:avLst/>
          </a:prstGeom>
          <a:solidFill>
            <a:srgbClr val="2A4652"/>
          </a:solidFill>
          <a:ln w="12700">
            <a:solidFill>
              <a:srgbClr val="2A4652"/>
            </a:solidFill>
            <a:prstDash val="solid"/>
          </a:ln>
        </p:spPr>
        <p:txBody>
          <a:bodyPr/>
          <a:lstStyle/>
          <a:p>
            <a:endParaRPr lang="es-ES" sz="2800"/>
          </a:p>
        </p:txBody>
      </p:sp>
      <p:sp>
        <p:nvSpPr>
          <p:cNvPr id="24" name="Shape 22"/>
          <p:cNvSpPr/>
          <p:nvPr/>
        </p:nvSpPr>
        <p:spPr>
          <a:xfrm>
            <a:off x="8732520" y="3749039"/>
            <a:ext cx="173736" cy="445757"/>
          </a:xfrm>
          <a:prstGeom prst="rightArrow">
            <a:avLst/>
          </a:prstGeom>
          <a:solidFill>
            <a:srgbClr val="2A4652"/>
          </a:solidFill>
          <a:ln w="12700">
            <a:solidFill>
              <a:srgbClr val="2A4652"/>
            </a:solidFill>
            <a:prstDash val="solid"/>
          </a:ln>
        </p:spPr>
        <p:txBody>
          <a:bodyPr/>
          <a:lstStyle/>
          <a:p>
            <a:endParaRPr lang="es-ES" sz="2800"/>
          </a:p>
        </p:txBody>
      </p:sp>
      <p:sp>
        <p:nvSpPr>
          <p:cNvPr id="25" name="Text 23"/>
          <p:cNvSpPr/>
          <p:nvPr/>
        </p:nvSpPr>
        <p:spPr>
          <a:xfrm>
            <a:off x="640080" y="6583680"/>
            <a:ext cx="10972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B9C7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Resultado: cuidado simple en consulta, potente en territorio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71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632" y="178308"/>
            <a:ext cx="12191695" cy="502920"/>
          </a:xfrm>
          <a:prstGeom prst="rect">
            <a:avLst/>
          </a:prstGeom>
          <a:solidFill>
            <a:srgbClr val="0B2B2A"/>
          </a:solidFill>
          <a:ln w="12700">
            <a:solidFill>
              <a:srgbClr val="0B2B2A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548640" y="274874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cardiología del futuro: cardiología de las trayectorias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30632" y="722376"/>
            <a:ext cx="12191695" cy="45720"/>
          </a:xfrm>
          <a:prstGeom prst="rect">
            <a:avLst/>
          </a:prstGeom>
          <a:solidFill>
            <a:srgbClr val="2CB67D"/>
          </a:solidFill>
          <a:ln w="12700">
            <a:solidFill>
              <a:srgbClr val="2CB67D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" name="Text 3"/>
          <p:cNvSpPr/>
          <p:nvPr/>
        </p:nvSpPr>
        <p:spPr>
          <a:xfrm>
            <a:off x="731520" y="777240"/>
            <a:ext cx="109728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B9C7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Arquitectura clínica por etapas: proteger desarrollo, anticipar daño, acompañar resiliencia.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731520" y="1463040"/>
            <a:ext cx="10972800" cy="114300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7" name="Shape 5"/>
          <p:cNvSpPr/>
          <p:nvPr/>
        </p:nvSpPr>
        <p:spPr>
          <a:xfrm>
            <a:off x="731520" y="1463040"/>
            <a:ext cx="2743200" cy="109728"/>
          </a:xfrm>
          <a:prstGeom prst="rect">
            <a:avLst/>
          </a:prstGeom>
          <a:solidFill>
            <a:srgbClr val="FFD166"/>
          </a:solidFill>
          <a:ln w="12700">
            <a:solidFill>
              <a:srgbClr val="FFD166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8" name="Text 6"/>
          <p:cNvSpPr/>
          <p:nvPr/>
        </p:nvSpPr>
        <p:spPr>
          <a:xfrm>
            <a:off x="868680" y="1645920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Gestación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14400" y="1938528"/>
            <a:ext cx="2377440" cy="6004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Exposición materna (aire, calor, químicos)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Prevención preconcepcional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3474720" y="1463040"/>
            <a:ext cx="2743200" cy="109728"/>
          </a:xfrm>
          <a:prstGeom prst="rect">
            <a:avLst/>
          </a:prstGeom>
          <a:solidFill>
            <a:srgbClr val="2CB67D"/>
          </a:solidFill>
          <a:ln w="12700">
            <a:solidFill>
              <a:srgbClr val="2CB67D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 9"/>
          <p:cNvSpPr/>
          <p:nvPr/>
        </p:nvSpPr>
        <p:spPr>
          <a:xfrm>
            <a:off x="3611880" y="1645920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Infancia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3657600" y="1938528"/>
            <a:ext cx="2377440" cy="6004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Endotelio/PA tempranas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Cardiopatías congénitas vulnerables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217920" y="1463040"/>
            <a:ext cx="2743200" cy="109728"/>
          </a:xfrm>
          <a:prstGeom prst="rect">
            <a:avLst/>
          </a:prstGeom>
          <a:solidFill>
            <a:srgbClr val="3A86FF"/>
          </a:solidFill>
          <a:ln w="12700">
            <a:solidFill>
              <a:srgbClr val="3A86FF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4" name="Text 12"/>
          <p:cNvSpPr/>
          <p:nvPr/>
        </p:nvSpPr>
        <p:spPr>
          <a:xfrm>
            <a:off x="6355080" y="1645920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Adolescencia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400800" y="1938528"/>
            <a:ext cx="2377440" cy="6004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Riesgo cardiometabólico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Sueño/actividad/entorno urbano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8961120" y="1463040"/>
            <a:ext cx="2743200" cy="109728"/>
          </a:xfrm>
          <a:prstGeom prst="rect">
            <a:avLst/>
          </a:prstGeom>
          <a:solidFill>
            <a:srgbClr val="2A4652"/>
          </a:solidFill>
          <a:ln w="12700">
            <a:solidFill>
              <a:srgbClr val="2A4652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7" name="Text 15"/>
          <p:cNvSpPr/>
          <p:nvPr/>
        </p:nvSpPr>
        <p:spPr>
          <a:xfrm>
            <a:off x="9098280" y="1645920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Adulto joven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144000" y="1938528"/>
            <a:ext cx="2377440" cy="6004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Transición y continuidad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Evitar “carga oculta” acumulada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731520" y="2926080"/>
            <a:ext cx="10972800" cy="3520440"/>
          </a:xfrm>
          <a:prstGeom prst="roundRect">
            <a:avLst/>
          </a:prstGeom>
          <a:solidFill>
            <a:srgbClr val="103A33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0" name="Text 18"/>
          <p:cNvSpPr/>
          <p:nvPr/>
        </p:nvSpPr>
        <p:spPr>
          <a:xfrm>
            <a:off x="1005840" y="3154680"/>
            <a:ext cx="10424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Frontera 2040–2050: Gemelo Digital Cardiovascular Infantil (GDCI)</a:t>
            </a:r>
            <a:endParaRPr lang="en-US" sz="2800" dirty="0"/>
          </a:p>
        </p:txBody>
      </p:sp>
      <p:sp>
        <p:nvSpPr>
          <p:cNvPr id="21" name="Text 19"/>
          <p:cNvSpPr/>
          <p:nvPr/>
        </p:nvSpPr>
        <p:spPr>
          <a:xfrm>
            <a:off x="731520" y="3611880"/>
            <a:ext cx="10881360" cy="27986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24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 exposición (GIS/sensores), conducta (sueño/actividad), biomarcadores y clínica.</a:t>
            </a:r>
            <a:endParaRPr lang="en-US" sz="2400" dirty="0"/>
          </a:p>
          <a:p>
            <a:pPr marL="228600" indent="-228600">
              <a:buSzPct val="100000"/>
              <a:buChar char="•"/>
            </a:pPr>
            <a:r>
              <a:rPr lang="en-US" sz="24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Predice trayectorias (meses–años) y ventanas de oportunidad (días–semanas).</a:t>
            </a:r>
            <a:endParaRPr lang="en-US" sz="2400" dirty="0"/>
          </a:p>
          <a:p>
            <a:pPr marL="228600" indent="-228600">
              <a:buSzPct val="100000"/>
              <a:buChar char="•"/>
            </a:pPr>
            <a:r>
              <a:rPr lang="en-US" sz="24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Activa intervenciones programables: prescripción ambiental + ajustes clínicos context-aware.</a:t>
            </a:r>
            <a:endParaRPr lang="en-US" sz="2400" dirty="0"/>
          </a:p>
          <a:p>
            <a:pPr marL="228600" indent="-228600">
              <a:buSzPct val="100000"/>
              <a:buChar char="•"/>
            </a:pPr>
            <a:r>
              <a:rPr lang="en-US" sz="24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Gobernanza: privacidad, transparencia algorítmica y equidad como requisitos (no opcionales).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640080" y="6583680"/>
            <a:ext cx="10972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B9C7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innovación no es “más tecnología”: es más protección del desarrollo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71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632" y="-82296"/>
            <a:ext cx="12191695" cy="502920"/>
          </a:xfrm>
          <a:prstGeom prst="rect">
            <a:avLst/>
          </a:prstGeom>
          <a:solidFill>
            <a:srgbClr val="0B2B2A"/>
          </a:solidFill>
          <a:ln w="12700">
            <a:solidFill>
              <a:srgbClr val="0B2B2A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457200" y="146304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Innovación organizativa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30631" y="694944"/>
            <a:ext cx="12191695" cy="45720"/>
          </a:xfrm>
          <a:prstGeom prst="rect">
            <a:avLst/>
          </a:prstGeom>
          <a:solidFill>
            <a:srgbClr val="2CB67D"/>
          </a:solidFill>
          <a:ln w="12700">
            <a:solidFill>
              <a:srgbClr val="2CB67D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" name="Text 3"/>
          <p:cNvSpPr/>
          <p:nvPr/>
        </p:nvSpPr>
        <p:spPr>
          <a:xfrm>
            <a:off x="731520" y="777240"/>
            <a:ext cx="109728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B9C7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unidad clínica a “plataforma” en red: datos + comunidad + práctica anticipatoria.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277091" y="1234440"/>
            <a:ext cx="11792989" cy="731520"/>
          </a:xfrm>
          <a:prstGeom prst="roundRect">
            <a:avLst/>
          </a:prstGeom>
          <a:solidFill>
            <a:srgbClr val="103A33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 sz="2400"/>
          </a:p>
        </p:txBody>
      </p:sp>
      <p:sp>
        <p:nvSpPr>
          <p:cNvPr id="7" name="Text 5"/>
          <p:cNvSpPr/>
          <p:nvPr/>
        </p:nvSpPr>
        <p:spPr>
          <a:xfrm>
            <a:off x="277091" y="1344168"/>
            <a:ext cx="11914909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Principios: “avanzadilla” (centros pioneros) → diseminación a AP y hogares · ética: proteger ≠ normalizar exposición</a:t>
            </a: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4114800" y="2788920"/>
            <a:ext cx="4480560" cy="1554480"/>
          </a:xfrm>
          <a:prstGeom prst="roundRect">
            <a:avLst/>
          </a:prstGeom>
          <a:solidFill>
            <a:srgbClr val="2CB67D"/>
          </a:solidFill>
          <a:ln w="12700">
            <a:solidFill>
              <a:srgbClr val="2CB67D"/>
            </a:solidFill>
            <a:prstDash val="solid"/>
          </a:ln>
          <a:effectLst>
            <a:outerShdw blurRad="63500" dist="254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s-ES" sz="2800"/>
          </a:p>
        </p:txBody>
      </p:sp>
      <p:sp>
        <p:nvSpPr>
          <p:cNvPr id="9" name="Text 7"/>
          <p:cNvSpPr/>
          <p:nvPr/>
        </p:nvSpPr>
        <p:spPr>
          <a:xfrm>
            <a:off x="4114800" y="2953512"/>
            <a:ext cx="448056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Plataforma CAP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(CardioAmbiental Pediátrica)</a:t>
            </a:r>
            <a:endParaRPr lang="en-US" sz="2800" dirty="0"/>
          </a:p>
        </p:txBody>
      </p:sp>
      <p:sp>
        <p:nvSpPr>
          <p:cNvPr id="10" name="Shape 8"/>
          <p:cNvSpPr/>
          <p:nvPr/>
        </p:nvSpPr>
        <p:spPr>
          <a:xfrm>
            <a:off x="640080" y="2441448"/>
            <a:ext cx="3291840" cy="105156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 sz="2800"/>
          </a:p>
        </p:txBody>
      </p:sp>
      <p:sp>
        <p:nvSpPr>
          <p:cNvPr id="11" name="Text 9"/>
          <p:cNvSpPr/>
          <p:nvPr/>
        </p:nvSpPr>
        <p:spPr>
          <a:xfrm>
            <a:off x="1005840" y="2496312"/>
            <a:ext cx="29260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Atención Primaria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 pediatría comunitaria</a:t>
            </a:r>
            <a:endParaRPr lang="en-US" sz="2000" dirty="0"/>
          </a:p>
        </p:txBody>
      </p:sp>
      <p:sp>
        <p:nvSpPr>
          <p:cNvPr id="12" name="Shape 10"/>
          <p:cNvSpPr/>
          <p:nvPr/>
        </p:nvSpPr>
        <p:spPr>
          <a:xfrm>
            <a:off x="8778240" y="2331720"/>
            <a:ext cx="3291840" cy="105156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 sz="2800"/>
          </a:p>
        </p:txBody>
      </p:sp>
      <p:sp>
        <p:nvSpPr>
          <p:cNvPr id="13" name="Text 11"/>
          <p:cNvSpPr/>
          <p:nvPr/>
        </p:nvSpPr>
        <p:spPr>
          <a:xfrm>
            <a:off x="8961120" y="2496312"/>
            <a:ext cx="29260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Salud pública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 municipios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822960" y="4572000"/>
            <a:ext cx="3291840" cy="105156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 sz="2800"/>
          </a:p>
        </p:txBody>
      </p:sp>
      <p:sp>
        <p:nvSpPr>
          <p:cNvPr id="15" name="Text 13"/>
          <p:cNvSpPr/>
          <p:nvPr/>
        </p:nvSpPr>
        <p:spPr>
          <a:xfrm>
            <a:off x="1005840" y="4736592"/>
            <a:ext cx="29260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Escuelas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 entornos saludables</a:t>
            </a:r>
            <a:endParaRPr lang="en-US" sz="2000" dirty="0"/>
          </a:p>
        </p:txBody>
      </p:sp>
      <p:sp>
        <p:nvSpPr>
          <p:cNvPr id="16" name="Shape 14"/>
          <p:cNvSpPr/>
          <p:nvPr/>
        </p:nvSpPr>
        <p:spPr>
          <a:xfrm>
            <a:off x="8778240" y="4572000"/>
            <a:ext cx="3291840" cy="105156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 sz="2800"/>
          </a:p>
        </p:txBody>
      </p:sp>
      <p:sp>
        <p:nvSpPr>
          <p:cNvPr id="17" name="Text 15"/>
          <p:cNvSpPr/>
          <p:nvPr/>
        </p:nvSpPr>
        <p:spPr>
          <a:xfrm>
            <a:off x="8961120" y="4736592"/>
            <a:ext cx="29260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Datos ambientales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(GIS, redes, sensores)</a:t>
            </a:r>
            <a:endParaRPr lang="en-US" sz="2000" dirty="0"/>
          </a:p>
        </p:txBody>
      </p:sp>
      <p:sp>
        <p:nvSpPr>
          <p:cNvPr id="18" name="Shape 16"/>
          <p:cNvSpPr/>
          <p:nvPr/>
        </p:nvSpPr>
        <p:spPr>
          <a:xfrm>
            <a:off x="4526280" y="5532120"/>
            <a:ext cx="3291840" cy="105156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 sz="2800"/>
          </a:p>
        </p:txBody>
      </p:sp>
      <p:sp>
        <p:nvSpPr>
          <p:cNvPr id="19" name="Text 17"/>
          <p:cNvSpPr/>
          <p:nvPr/>
        </p:nvSpPr>
        <p:spPr>
          <a:xfrm>
            <a:off x="4709160" y="5696712"/>
            <a:ext cx="29260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Investigación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 evaluación de impacto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640080" y="6583680"/>
            <a:ext cx="10972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B9C7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organización es la intervención más costo-efectiva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71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2B2A"/>
          </a:solidFill>
          <a:ln w="12700">
            <a:solidFill>
              <a:srgbClr val="0B2B2A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640080" y="320039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Hoja de ruta 2030–2050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305" y="712401"/>
            <a:ext cx="12191695" cy="45720"/>
          </a:xfrm>
          <a:prstGeom prst="rect">
            <a:avLst/>
          </a:prstGeom>
          <a:solidFill>
            <a:srgbClr val="2CB67D"/>
          </a:solidFill>
          <a:ln w="12700">
            <a:solidFill>
              <a:srgbClr val="2CB67D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" name="Text 3"/>
          <p:cNvSpPr/>
          <p:nvPr/>
        </p:nvSpPr>
        <p:spPr>
          <a:xfrm>
            <a:off x="731520" y="777240"/>
            <a:ext cx="109728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B9C7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Tres fases con entregables verificables (clínica · datos · equidad · política).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731520" y="1417320"/>
            <a:ext cx="3474720" cy="507492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7" name="Shape 5"/>
          <p:cNvSpPr/>
          <p:nvPr/>
        </p:nvSpPr>
        <p:spPr>
          <a:xfrm>
            <a:off x="731520" y="1417320"/>
            <a:ext cx="3474720" cy="109728"/>
          </a:xfrm>
          <a:prstGeom prst="rect">
            <a:avLst/>
          </a:prstGeom>
          <a:solidFill>
            <a:srgbClr val="2CB67D"/>
          </a:solidFill>
          <a:ln w="12700">
            <a:solidFill>
              <a:srgbClr val="2CB67D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8" name="Text 6"/>
          <p:cNvSpPr/>
          <p:nvPr/>
        </p:nvSpPr>
        <p:spPr>
          <a:xfrm>
            <a:off x="716280" y="1645920"/>
            <a:ext cx="37642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2026–2030 · Fundacional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80288" y="2286001"/>
            <a:ext cx="3133344" cy="30452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PEHis-CV + protocolo de prescripción ambiental.</a:t>
            </a:r>
            <a:endParaRPr lang="en-US" dirty="0"/>
          </a:p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Ruta de derivación y circuito AP–hospital.</a:t>
            </a:r>
            <a:endParaRPr lang="en-US" dirty="0"/>
          </a:p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Semáforo ambiental para vulnerables (CHD/HTA/supervivientes).</a:t>
            </a:r>
            <a:endParaRPr lang="en-US" dirty="0"/>
          </a:p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Indicadores mínimos: PA, IMC, inequidad, episodios evitados.</a:t>
            </a:r>
            <a:endParaRPr lang="en-US" dirty="0"/>
          </a:p>
        </p:txBody>
      </p:sp>
      <p:sp>
        <p:nvSpPr>
          <p:cNvPr id="10" name="Shape 8"/>
          <p:cNvSpPr/>
          <p:nvPr/>
        </p:nvSpPr>
        <p:spPr>
          <a:xfrm>
            <a:off x="4480560" y="1417320"/>
            <a:ext cx="3474720" cy="507492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1" name="Shape 9"/>
          <p:cNvSpPr/>
          <p:nvPr/>
        </p:nvSpPr>
        <p:spPr>
          <a:xfrm>
            <a:off x="4480560" y="1417320"/>
            <a:ext cx="3474720" cy="109728"/>
          </a:xfrm>
          <a:prstGeom prst="rect">
            <a:avLst/>
          </a:prstGeom>
          <a:solidFill>
            <a:srgbClr val="3A86FF"/>
          </a:solidFill>
          <a:ln w="12700">
            <a:solidFill>
              <a:srgbClr val="3A86FF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2" name="Text 10"/>
          <p:cNvSpPr/>
          <p:nvPr/>
        </p:nvSpPr>
        <p:spPr>
          <a:xfrm>
            <a:off x="4709160" y="1645920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2030–2040 · Escalado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4773168" y="2468880"/>
            <a:ext cx="3182112" cy="2971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Integración GIS/alertas y dashboard clínico.</a:t>
            </a:r>
            <a:endParaRPr lang="en-US" dirty="0"/>
          </a:p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Cohortes y biomonitorización selectiva (metales/EDCs).</a:t>
            </a:r>
            <a:endParaRPr lang="en-US" dirty="0"/>
          </a:p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Formación reglada y rotaciones.</a:t>
            </a:r>
            <a:endParaRPr lang="en-US" dirty="0"/>
          </a:p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Evaluación de impacto en salud y equidad.</a:t>
            </a: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8229600" y="1417320"/>
            <a:ext cx="3474720" cy="507492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5" name="Shape 13"/>
          <p:cNvSpPr/>
          <p:nvPr/>
        </p:nvSpPr>
        <p:spPr>
          <a:xfrm>
            <a:off x="8229600" y="1417320"/>
            <a:ext cx="3474720" cy="109728"/>
          </a:xfrm>
          <a:prstGeom prst="rect">
            <a:avLst/>
          </a:prstGeom>
          <a:solidFill>
            <a:srgbClr val="FFD166"/>
          </a:solidFill>
          <a:ln w="12700">
            <a:solidFill>
              <a:srgbClr val="FFD166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6" name="Text 14"/>
          <p:cNvSpPr/>
          <p:nvPr/>
        </p:nvSpPr>
        <p:spPr>
          <a:xfrm>
            <a:off x="8458200" y="1645920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2040–2050 · Medicina </a:t>
            </a:r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ambiómica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8458200" y="2532887"/>
            <a:ext cx="3182112" cy="3364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Gemelo Digital Cardiovascular Infantil (GDCI).</a:t>
            </a:r>
            <a:endParaRPr lang="en-US" dirty="0"/>
          </a:p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Intervenciones context-aware programables.</a:t>
            </a:r>
            <a:endParaRPr lang="en-US" dirty="0"/>
          </a:p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Gobernanza algorítmica y auditorías de sesgo.</a:t>
            </a:r>
            <a:endParaRPr lang="en-US" dirty="0"/>
          </a:p>
          <a:p>
            <a:pPr marL="203200" indent="-203200">
              <a:buSzPct val="100000"/>
              <a:buChar char="•"/>
            </a:pPr>
            <a:r>
              <a:rPr lang="en-US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Alianzas para políticas (aire/ruido/calor/urbanismo).</a:t>
            </a: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40080" y="6583680"/>
            <a:ext cx="10972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B9C7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Hoja de ruta orientada a piloto → evaluación → escalado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71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2B2A"/>
          </a:solidFill>
          <a:ln w="12700">
            <a:solidFill>
              <a:srgbClr val="0B2B2A"/>
            </a:solidFill>
            <a:prstDash val="solid"/>
          </a:ln>
        </p:spPr>
        <p:txBody>
          <a:bodyPr/>
          <a:lstStyle/>
          <a:p>
            <a:endParaRPr lang="es-ES" sz="2400"/>
          </a:p>
        </p:txBody>
      </p:sp>
      <p:sp>
        <p:nvSpPr>
          <p:cNvPr id="3" name="Text 1"/>
          <p:cNvSpPr/>
          <p:nvPr/>
        </p:nvSpPr>
        <p:spPr>
          <a:xfrm>
            <a:off x="64008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Decálogo LATIR</a:t>
            </a:r>
            <a:endParaRPr lang="en-US" sz="4000" dirty="0"/>
          </a:p>
        </p:txBody>
      </p:sp>
      <p:sp>
        <p:nvSpPr>
          <p:cNvPr id="4" name="Shape 2"/>
          <p:cNvSpPr/>
          <p:nvPr/>
        </p:nvSpPr>
        <p:spPr>
          <a:xfrm>
            <a:off x="0" y="672084"/>
            <a:ext cx="12191695" cy="45720"/>
          </a:xfrm>
          <a:prstGeom prst="rect">
            <a:avLst/>
          </a:prstGeom>
          <a:solidFill>
            <a:srgbClr val="2CB67D"/>
          </a:solidFill>
          <a:ln w="12700">
            <a:solidFill>
              <a:srgbClr val="2CB67D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" name="Text 3"/>
          <p:cNvSpPr/>
          <p:nvPr/>
        </p:nvSpPr>
        <p:spPr>
          <a:xfrm>
            <a:off x="731520" y="777240"/>
            <a:ext cx="109728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B9C7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Diez compromisos clínicos para empezar ya (sin esperar a 2050).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731520" y="1325880"/>
            <a:ext cx="10972800" cy="5074920"/>
          </a:xfrm>
          <a:prstGeom prst="roundRect">
            <a:avLst/>
          </a:prstGeom>
          <a:solidFill>
            <a:srgbClr val="0F2F3A"/>
          </a:solidFill>
          <a:ln w="12700">
            <a:solidFill>
              <a:srgbClr val="2A4652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7" name="Text 5"/>
          <p:cNvSpPr/>
          <p:nvPr/>
        </p:nvSpPr>
        <p:spPr>
          <a:xfrm>
            <a:off x="853440" y="1691640"/>
            <a:ext cx="5436524" cy="4663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4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Leer el entorno como parte del diagnóstico.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Cambiar “episodio” por trayectoria longitudinal.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Historia ambiental CV en toda primera visita.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Priorizar ventanas críticas (gestación–infancia–adolescencia).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Medir daño subclínico y riesgo cardiometabólico temprano.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6446520" y="1691640"/>
            <a:ext cx="5166360" cy="4663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4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 Prescripción ambiental: aire interior, humo, calor, ruido.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 Semáforo ambiental personal para vulnerables.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 Red AP–hospital–escuela–salud pública.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9. Gobernanza ética de datos y algoritmos.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EAF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 Equidad: reducir exposición + reducir desigualdad.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731520" y="6473952"/>
            <a:ext cx="10972800" cy="347472"/>
          </a:xfrm>
          <a:prstGeom prst="roundRect">
            <a:avLst/>
          </a:prstGeom>
          <a:solidFill>
            <a:srgbClr val="103A33"/>
          </a:solidFill>
          <a:ln w="12700">
            <a:solidFill>
              <a:srgbClr val="2A4652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0" name="Text 8"/>
          <p:cNvSpPr/>
          <p:nvPr/>
        </p:nvSpPr>
        <p:spPr>
          <a:xfrm>
            <a:off x="1005840" y="6519672"/>
            <a:ext cx="10424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Idea-faro: proteger desarrollo cardiovascular en un mundo ambientalmente alterado.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1727</Words>
  <Application>Microsoft Macintosh PowerPoint</Application>
  <PresentationFormat>Panorámica</PresentationFormat>
  <Paragraphs>193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JUAN ANTONIO ORTEGA GARCIA</cp:lastModifiedBy>
  <cp:revision>3</cp:revision>
  <dcterms:created xsi:type="dcterms:W3CDTF">2026-03-26T05:48:04Z</dcterms:created>
  <dcterms:modified xsi:type="dcterms:W3CDTF">2026-03-26T06:13:44Z</dcterms:modified>
</cp:coreProperties>
</file>