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488"/>
    <p:restoredTop sz="71612"/>
  </p:normalViewPr>
  <p:slideViewPr>
    <p:cSldViewPr snapToGrid="0" snapToObjects="1">
      <p:cViewPr varScale="1">
        <p:scale>
          <a:sx n="46" d="100"/>
          <a:sy n="46" d="100"/>
        </p:scale>
        <p:origin x="184" y="10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D8E06E-179C-B448-B47D-2CE41F285952}" type="datetimeFigureOut">
              <a:rPr lang="es-ES" smtClean="0"/>
              <a:t>27/2/26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E260C-C57A-704B-8644-E328D753C9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6576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La adolescencia está viviendo un cambio ecológico profundo.</a:t>
            </a:r>
            <a:br>
              <a:rPr lang="es-ES" dirty="0"/>
            </a:br>
            <a:r>
              <a:rPr lang="es-ES" dirty="0"/>
              <a:t>Hoy no analizamos variables aisladas. Analizamos un sistema.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E260C-C57A-704B-8644-E328D753C9D6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2717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La medicina del adolescente debe dejar de intervenir en síntomas aislados.</a:t>
            </a:r>
            <a:br>
              <a:rPr lang="es-ES" dirty="0"/>
            </a:br>
            <a:r>
              <a:rPr lang="es-ES" dirty="0"/>
              <a:t>Debe intervenir en el ecosistema.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E260C-C57A-704B-8644-E328D753C9D6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462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Estos tres ejes configuran el entorno real en el que crecen nuestros adolescentes.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E260C-C57A-704B-8644-E328D753C9D6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3617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No preguntamos solo si las pantallas dañan.</a:t>
            </a:r>
            <a:br>
              <a:rPr lang="es-ES" dirty="0"/>
            </a:br>
            <a:r>
              <a:rPr lang="es-ES" dirty="0"/>
              <a:t>Preguntamos si existe un modulador protector.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E260C-C57A-704B-8644-E328D753C9D6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3753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Cuestionarios </a:t>
            </a:r>
            <a:r>
              <a:rPr lang="es-ES" dirty="0" err="1"/>
              <a:t>autocumplimentados</a:t>
            </a:r>
            <a:r>
              <a:rPr lang="es-ES" dirty="0"/>
              <a:t> mediante app web en aula.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E260C-C57A-704B-8644-E328D753C9D6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1296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La conexión con la naturaleza y la regulación del sueño actúan como factores protectores conductuales.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E260C-C57A-704B-8644-E328D753C9D6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5737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La conexión con la naturaleza emerge como predictor robusto del descanso.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E260C-C57A-704B-8644-E328D753C9D6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0574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/>
              <a:t>uando</a:t>
            </a:r>
            <a:r>
              <a:rPr lang="es-ES" dirty="0"/>
              <a:t> ajustamos, el efecto directo de la naturaleza desaparece. Pero eso no significa que no sea relevante.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E260C-C57A-704B-8644-E328D753C9D6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5353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La naturaleza no actúa directamente sobre la calidad de vida.</a:t>
            </a:r>
            <a:br>
              <a:rPr lang="es-ES" dirty="0"/>
            </a:br>
            <a:r>
              <a:rPr lang="es-ES" dirty="0"/>
              <a:t>Actúa reorganizando el sistema.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E260C-C57A-704B-8644-E328D753C9D6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64053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Hay un punto en el que el entorno digital desregula el sistema.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8E260C-C57A-704B-8644-E328D753C9D6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2363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9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0575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3206" y="992094"/>
            <a:ext cx="3615971" cy="2795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Naturaleza, Pantallas y Sueño</a:t>
            </a:r>
          </a:p>
          <a:p>
            <a:pPr defTabSz="914400">
              <a:lnSpc>
                <a:spcPct val="90000"/>
              </a:lnSpc>
            </a:pPr>
            <a:r>
              <a:rPr lang="en-US" sz="3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 Modelo Ecológico Integrado de Salud Adolescente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027" y="4121253"/>
            <a:ext cx="3124523" cy="113684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Adolescentes · Ecosistema Digital · Salud Integral</a:t>
            </a:r>
          </a:p>
        </p:txBody>
      </p:sp>
      <p:pic>
        <p:nvPicPr>
          <p:cNvPr id="5" name="Imagen 4" descr="Imagen que contiene Diagrama&#10;&#10;El contenido generado por IA puede ser incorrecto.">
            <a:extLst>
              <a:ext uri="{FF2B5EF4-FFF2-40B4-BE49-F238E27FC236}">
                <a16:creationId xmlns:a16="http://schemas.microsoft.com/office/drawing/2014/main" id="{4EFC04E5-980B-86DE-540A-598FA4332D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4215" y="1273827"/>
            <a:ext cx="5707163" cy="428037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10928195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Conclusión</a:t>
            </a:r>
            <a:r>
              <a:rPr dirty="0"/>
              <a:t>: Hacia </a:t>
            </a:r>
            <a:r>
              <a:rPr dirty="0" err="1"/>
              <a:t>una</a:t>
            </a:r>
            <a:r>
              <a:rPr dirty="0"/>
              <a:t> Medicina </a:t>
            </a:r>
            <a:r>
              <a:rPr dirty="0" err="1"/>
              <a:t>Ecológica</a:t>
            </a:r>
            <a:r>
              <a:rPr dirty="0"/>
              <a:t> del </a:t>
            </a:r>
            <a:r>
              <a:rPr dirty="0" err="1"/>
              <a:t>Adolescente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8303" y="1566746"/>
            <a:ext cx="8229600" cy="4525963"/>
          </a:xfrm>
        </p:spPr>
        <p:txBody>
          <a:bodyPr/>
          <a:lstStyle/>
          <a:p>
            <a:r>
              <a:rPr dirty="0"/>
              <a:t>No </a:t>
            </a:r>
            <a:r>
              <a:rPr dirty="0" err="1"/>
              <a:t>estamos</a:t>
            </a:r>
            <a:r>
              <a:rPr dirty="0"/>
              <a:t> ante variables </a:t>
            </a:r>
            <a:r>
              <a:rPr dirty="0" err="1"/>
              <a:t>aisladas</a:t>
            </a:r>
            <a:r>
              <a:rPr dirty="0"/>
              <a:t>.</a:t>
            </a:r>
          </a:p>
          <a:p>
            <a:r>
              <a:rPr dirty="0"/>
              <a:t>Estamos ante un </a:t>
            </a:r>
            <a:r>
              <a:rPr dirty="0" err="1"/>
              <a:t>sistema</a:t>
            </a:r>
            <a:r>
              <a:rPr dirty="0"/>
              <a:t>.</a:t>
            </a:r>
          </a:p>
          <a:p>
            <a:endParaRPr dirty="0"/>
          </a:p>
          <a:p>
            <a:r>
              <a:rPr dirty="0"/>
              <a:t>🌿 </a:t>
            </a:r>
            <a:r>
              <a:rPr dirty="0" err="1"/>
              <a:t>Naturaleza</a:t>
            </a:r>
            <a:r>
              <a:rPr dirty="0"/>
              <a:t> = </a:t>
            </a:r>
            <a:r>
              <a:rPr dirty="0" err="1"/>
              <a:t>regulador</a:t>
            </a:r>
            <a:r>
              <a:rPr dirty="0"/>
              <a:t> </a:t>
            </a:r>
            <a:r>
              <a:rPr dirty="0" err="1"/>
              <a:t>ambiental</a:t>
            </a:r>
            <a:endParaRPr dirty="0"/>
          </a:p>
          <a:p>
            <a:r>
              <a:rPr dirty="0"/>
              <a:t>🌙 </a:t>
            </a:r>
            <a:r>
              <a:rPr dirty="0" err="1"/>
              <a:t>Sueño</a:t>
            </a:r>
            <a:r>
              <a:rPr dirty="0"/>
              <a:t> = </a:t>
            </a:r>
            <a:r>
              <a:rPr dirty="0" err="1"/>
              <a:t>eje</a:t>
            </a:r>
            <a:r>
              <a:rPr dirty="0"/>
              <a:t> </a:t>
            </a:r>
            <a:r>
              <a:rPr dirty="0" err="1"/>
              <a:t>fisiológico</a:t>
            </a:r>
            <a:endParaRPr dirty="0"/>
          </a:p>
          <a:p>
            <a:r>
              <a:rPr dirty="0"/>
              <a:t>📱 </a:t>
            </a:r>
            <a:r>
              <a:rPr dirty="0" err="1"/>
              <a:t>Pantallas</a:t>
            </a:r>
            <a:r>
              <a:rPr dirty="0"/>
              <a:t> = factor disruptor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El nuevo </a:t>
            </a:r>
            <a:r>
              <a:rPr dirty="0" err="1"/>
              <a:t>ecosistema</a:t>
            </a:r>
            <a:r>
              <a:rPr dirty="0"/>
              <a:t> </a:t>
            </a:r>
            <a:r>
              <a:rPr dirty="0" err="1"/>
              <a:t>adolescente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11151704" cy="4525963"/>
          </a:xfrm>
        </p:spPr>
        <p:txBody>
          <a:bodyPr/>
          <a:lstStyle/>
          <a:p>
            <a:r>
              <a:rPr dirty="0"/>
              <a:t>📱 </a:t>
            </a:r>
            <a:r>
              <a:rPr dirty="0" err="1"/>
              <a:t>Incremento</a:t>
            </a:r>
            <a:r>
              <a:rPr dirty="0"/>
              <a:t> </a:t>
            </a:r>
            <a:r>
              <a:rPr dirty="0" err="1"/>
              <a:t>exponencial</a:t>
            </a:r>
            <a:r>
              <a:rPr dirty="0"/>
              <a:t> de </a:t>
            </a:r>
            <a:r>
              <a:rPr dirty="0" err="1"/>
              <a:t>pantallas</a:t>
            </a:r>
            <a:endParaRPr dirty="0"/>
          </a:p>
          <a:p>
            <a:r>
              <a:rPr dirty="0"/>
              <a:t>🌙 </a:t>
            </a:r>
            <a:r>
              <a:rPr dirty="0" err="1"/>
              <a:t>Alteración</a:t>
            </a:r>
            <a:r>
              <a:rPr dirty="0"/>
              <a:t> </a:t>
            </a:r>
            <a:r>
              <a:rPr dirty="0" err="1"/>
              <a:t>crónica</a:t>
            </a:r>
            <a:r>
              <a:rPr dirty="0"/>
              <a:t> del </a:t>
            </a:r>
            <a:r>
              <a:rPr dirty="0" err="1"/>
              <a:t>sueño</a:t>
            </a:r>
            <a:endParaRPr dirty="0"/>
          </a:p>
          <a:p>
            <a:r>
              <a:rPr dirty="0"/>
              <a:t>🌿 </a:t>
            </a:r>
            <a:r>
              <a:rPr dirty="0" err="1"/>
              <a:t>Desconexión</a:t>
            </a:r>
            <a:r>
              <a:rPr dirty="0"/>
              <a:t> de </a:t>
            </a:r>
            <a:r>
              <a:rPr dirty="0" err="1"/>
              <a:t>entornos</a:t>
            </a:r>
            <a:r>
              <a:rPr dirty="0"/>
              <a:t> naturales</a:t>
            </a:r>
          </a:p>
          <a:p>
            <a:endParaRPr dirty="0"/>
          </a:p>
          <a:p>
            <a:pPr marL="0" indent="0" algn="ctr">
              <a:buNone/>
            </a:pPr>
            <a:r>
              <a:rPr sz="4400" b="1" dirty="0"/>
              <a:t>No son </a:t>
            </a:r>
            <a:r>
              <a:rPr sz="4400" b="1" dirty="0" err="1"/>
              <a:t>fenómenos</a:t>
            </a:r>
            <a:r>
              <a:rPr sz="4400" b="1" dirty="0"/>
              <a:t> </a:t>
            </a:r>
            <a:r>
              <a:rPr sz="4400" b="1" dirty="0" err="1"/>
              <a:t>independientes</a:t>
            </a:r>
            <a:endParaRPr sz="4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Pregunta central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225" y="1620078"/>
            <a:ext cx="10595114" cy="4525963"/>
          </a:xfrm>
        </p:spPr>
        <p:txBody>
          <a:bodyPr/>
          <a:lstStyle/>
          <a:p>
            <a:pPr algn="ctr"/>
            <a:r>
              <a:rPr dirty="0"/>
              <a:t>¿</a:t>
            </a:r>
            <a:r>
              <a:rPr dirty="0" err="1"/>
              <a:t>Puede</a:t>
            </a:r>
            <a:r>
              <a:rPr dirty="0"/>
              <a:t> la </a:t>
            </a:r>
            <a:r>
              <a:rPr dirty="0" err="1"/>
              <a:t>conexión</a:t>
            </a:r>
            <a:r>
              <a:rPr dirty="0"/>
              <a:t> con la </a:t>
            </a:r>
            <a:r>
              <a:rPr dirty="0" err="1"/>
              <a:t>naturaleza</a:t>
            </a:r>
            <a:r>
              <a:rPr dirty="0"/>
              <a:t> </a:t>
            </a:r>
            <a:r>
              <a:rPr dirty="0" err="1"/>
              <a:t>actuar</a:t>
            </a:r>
            <a:r>
              <a:rPr dirty="0"/>
              <a:t> </a:t>
            </a:r>
            <a:r>
              <a:rPr dirty="0" err="1"/>
              <a:t>como</a:t>
            </a:r>
            <a:r>
              <a:rPr dirty="0"/>
              <a:t> </a:t>
            </a:r>
            <a:r>
              <a:rPr dirty="0" err="1"/>
              <a:t>regulador</a:t>
            </a:r>
            <a:r>
              <a:rPr dirty="0"/>
              <a:t> </a:t>
            </a:r>
            <a:r>
              <a:rPr dirty="0" err="1"/>
              <a:t>frente</a:t>
            </a:r>
            <a:r>
              <a:rPr dirty="0"/>
              <a:t> al </a:t>
            </a:r>
            <a:r>
              <a:rPr dirty="0" err="1"/>
              <a:t>impacto</a:t>
            </a:r>
            <a:r>
              <a:rPr dirty="0"/>
              <a:t> digital?</a:t>
            </a:r>
          </a:p>
          <a:p>
            <a:pPr marL="0" indent="0" algn="ctr">
              <a:buNone/>
            </a:pPr>
            <a:endParaRPr dirty="0"/>
          </a:p>
          <a:p>
            <a:pPr marL="0" indent="0" algn="ctr">
              <a:buNone/>
            </a:pPr>
            <a:r>
              <a:rPr dirty="0"/>
              <a:t>Modelo </a:t>
            </a:r>
            <a:r>
              <a:rPr dirty="0" err="1"/>
              <a:t>ecológico</a:t>
            </a:r>
            <a:r>
              <a:rPr dirty="0"/>
              <a:t> </a:t>
            </a:r>
            <a:r>
              <a:rPr dirty="0" err="1"/>
              <a:t>integrador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Diseño del estudio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10359483" cy="4525963"/>
          </a:xfrm>
        </p:spPr>
        <p:txBody>
          <a:bodyPr/>
          <a:lstStyle/>
          <a:p>
            <a:r>
              <a:rPr dirty="0"/>
              <a:t>N = 2</a:t>
            </a:r>
            <a:r>
              <a:rPr lang="es-ES" dirty="0"/>
              <a:t>50</a:t>
            </a:r>
            <a:r>
              <a:rPr dirty="0"/>
              <a:t> </a:t>
            </a:r>
            <a:r>
              <a:rPr dirty="0" err="1"/>
              <a:t>estudiantes</a:t>
            </a:r>
            <a:r>
              <a:rPr dirty="0"/>
              <a:t> de </a:t>
            </a:r>
            <a:r>
              <a:rPr dirty="0" err="1"/>
              <a:t>Bachillerato</a:t>
            </a:r>
            <a:endParaRPr dirty="0"/>
          </a:p>
          <a:p>
            <a:r>
              <a:rPr dirty="0" err="1"/>
              <a:t>Cuestionarios</a:t>
            </a:r>
            <a:r>
              <a:rPr dirty="0"/>
              <a:t> </a:t>
            </a:r>
            <a:r>
              <a:rPr dirty="0" err="1"/>
              <a:t>autocumplimentados</a:t>
            </a:r>
            <a:r>
              <a:rPr dirty="0"/>
              <a:t> </a:t>
            </a:r>
            <a:r>
              <a:rPr dirty="0" err="1"/>
              <a:t>vía</a:t>
            </a:r>
            <a:r>
              <a:rPr dirty="0"/>
              <a:t> app web</a:t>
            </a:r>
          </a:p>
          <a:p>
            <a:pPr marL="0" indent="0">
              <a:buNone/>
            </a:pPr>
            <a:endParaRPr dirty="0"/>
          </a:p>
          <a:p>
            <a:r>
              <a:rPr dirty="0" err="1"/>
              <a:t>PedsQL</a:t>
            </a:r>
            <a:r>
              <a:rPr dirty="0"/>
              <a:t> (CVRS 0–100)</a:t>
            </a:r>
          </a:p>
          <a:p>
            <a:r>
              <a:rPr dirty="0"/>
              <a:t>CNEI (−40 a +40)</a:t>
            </a:r>
          </a:p>
          <a:p>
            <a:r>
              <a:rPr dirty="0"/>
              <a:t>Test del </a:t>
            </a:r>
            <a:r>
              <a:rPr dirty="0" err="1"/>
              <a:t>Relojero</a:t>
            </a:r>
            <a:r>
              <a:rPr dirty="0"/>
              <a:t> (0–9)</a:t>
            </a:r>
          </a:p>
          <a:p>
            <a:r>
              <a:rPr lang="es-ES" dirty="0"/>
              <a:t>Score </a:t>
            </a:r>
            <a:r>
              <a:rPr dirty="0" err="1"/>
              <a:t>Adicción</a:t>
            </a:r>
            <a:r>
              <a:rPr dirty="0"/>
              <a:t> a </a:t>
            </a:r>
            <a:r>
              <a:rPr dirty="0" err="1"/>
              <a:t>pantallas</a:t>
            </a:r>
            <a:r>
              <a:rPr dirty="0"/>
              <a:t> (0–100)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Determinantes de la Adicción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10604810" cy="4525963"/>
          </a:xfrm>
        </p:spPr>
        <p:txBody>
          <a:bodyPr/>
          <a:lstStyle/>
          <a:p>
            <a:r>
              <a:rPr dirty="0"/>
              <a:t>Modelo multivariable (R² = 0.105)</a:t>
            </a:r>
          </a:p>
          <a:p>
            <a:r>
              <a:rPr dirty="0"/>
              <a:t>CNEI → β = −0.161 (p = 0.024)</a:t>
            </a:r>
          </a:p>
          <a:p>
            <a:r>
              <a:rPr dirty="0" err="1"/>
              <a:t>Sueño</a:t>
            </a:r>
            <a:r>
              <a:rPr dirty="0"/>
              <a:t> → β = −0.199 (p = 0.006)</a:t>
            </a:r>
          </a:p>
          <a:p>
            <a:pPr marL="0" indent="0">
              <a:buNone/>
            </a:pPr>
            <a:endParaRPr lang="es-ES" dirty="0"/>
          </a:p>
          <a:p>
            <a:pPr marL="0" indent="0" algn="ctr">
              <a:buNone/>
            </a:pPr>
            <a:r>
              <a:rPr dirty="0" err="1"/>
              <a:t>Naturaleza</a:t>
            </a:r>
            <a:r>
              <a:rPr dirty="0"/>
              <a:t> y </a:t>
            </a:r>
            <a:r>
              <a:rPr dirty="0" err="1"/>
              <a:t>sueño</a:t>
            </a:r>
            <a:r>
              <a:rPr dirty="0"/>
              <a:t> </a:t>
            </a:r>
            <a:r>
              <a:rPr dirty="0" err="1"/>
              <a:t>reducen</a:t>
            </a:r>
            <a:r>
              <a:rPr dirty="0"/>
              <a:t> </a:t>
            </a:r>
            <a:r>
              <a:rPr dirty="0" err="1"/>
              <a:t>adicción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Determinantes del Sueño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10359483" cy="4525963"/>
          </a:xfrm>
        </p:spPr>
        <p:txBody>
          <a:bodyPr/>
          <a:lstStyle/>
          <a:p>
            <a:r>
              <a:rPr dirty="0"/>
              <a:t>Modelo multivariable (R² = 0.162)</a:t>
            </a:r>
          </a:p>
          <a:p>
            <a:r>
              <a:rPr dirty="0"/>
              <a:t>CNEI → β = +0.238 (p &lt; 0.001)</a:t>
            </a:r>
          </a:p>
          <a:p>
            <a:r>
              <a:rPr dirty="0" err="1"/>
              <a:t>Adicción</a:t>
            </a:r>
            <a:r>
              <a:rPr dirty="0"/>
              <a:t> → β = −0.186 (p = 0.006)</a:t>
            </a:r>
          </a:p>
          <a:p>
            <a:r>
              <a:rPr dirty="0" err="1"/>
              <a:t>Sexo</a:t>
            </a:r>
            <a:r>
              <a:rPr dirty="0"/>
              <a:t> </a:t>
            </a:r>
            <a:r>
              <a:rPr dirty="0" err="1"/>
              <a:t>femenino</a:t>
            </a:r>
            <a:r>
              <a:rPr dirty="0"/>
              <a:t> → </a:t>
            </a:r>
            <a:r>
              <a:rPr dirty="0" err="1"/>
              <a:t>peor</a:t>
            </a:r>
            <a:r>
              <a:rPr dirty="0"/>
              <a:t> </a:t>
            </a:r>
            <a:r>
              <a:rPr dirty="0" err="1"/>
              <a:t>sueño</a:t>
            </a:r>
            <a:endParaRPr dirty="0"/>
          </a:p>
          <a:p>
            <a:endParaRPr dirty="0"/>
          </a:p>
          <a:p>
            <a:pPr marL="0" indent="0" algn="ctr">
              <a:buNone/>
            </a:pPr>
            <a:r>
              <a:rPr sz="4400" b="1" dirty="0"/>
              <a:t>La </a:t>
            </a:r>
            <a:r>
              <a:rPr sz="4400" b="1" dirty="0" err="1"/>
              <a:t>naturaleza</a:t>
            </a:r>
            <a:r>
              <a:rPr sz="4400" b="1" dirty="0"/>
              <a:t> </a:t>
            </a:r>
            <a:r>
              <a:rPr sz="4400" b="1" dirty="0" err="1"/>
              <a:t>mejora</a:t>
            </a:r>
            <a:r>
              <a:rPr sz="4400" b="1" dirty="0"/>
              <a:t> </a:t>
            </a:r>
            <a:r>
              <a:rPr sz="4400" b="1" dirty="0" err="1"/>
              <a:t>el</a:t>
            </a:r>
            <a:r>
              <a:rPr sz="4400" b="1" dirty="0"/>
              <a:t> </a:t>
            </a:r>
            <a:r>
              <a:rPr sz="4400" b="1" dirty="0" err="1"/>
              <a:t>sueño</a:t>
            </a:r>
            <a:endParaRPr sz="4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Determinantes de la CVRS Total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10396330" cy="4525963"/>
          </a:xfrm>
        </p:spPr>
        <p:txBody>
          <a:bodyPr/>
          <a:lstStyle/>
          <a:p>
            <a:r>
              <a:rPr dirty="0"/>
              <a:t>Modelo multivariable (R² = 0.279)</a:t>
            </a:r>
          </a:p>
          <a:p>
            <a:r>
              <a:rPr dirty="0" err="1"/>
              <a:t>Adicción</a:t>
            </a:r>
            <a:r>
              <a:rPr dirty="0"/>
              <a:t> → β = −0.407 (p &lt; 0.001)</a:t>
            </a:r>
          </a:p>
          <a:p>
            <a:r>
              <a:rPr dirty="0" err="1"/>
              <a:t>Sueño</a:t>
            </a:r>
            <a:r>
              <a:rPr dirty="0"/>
              <a:t> → β = +0.199 (p = 0.003)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La </a:t>
            </a:r>
            <a:r>
              <a:rPr dirty="0" err="1"/>
              <a:t>adicción</a:t>
            </a:r>
            <a:r>
              <a:rPr dirty="0"/>
              <a:t> es </a:t>
            </a:r>
            <a:r>
              <a:rPr dirty="0" err="1"/>
              <a:t>el</a:t>
            </a:r>
            <a:r>
              <a:rPr dirty="0"/>
              <a:t> </a:t>
            </a:r>
            <a:r>
              <a:rPr dirty="0" err="1"/>
              <a:t>determinante</a:t>
            </a:r>
            <a:r>
              <a:rPr dirty="0"/>
              <a:t> </a:t>
            </a:r>
            <a:r>
              <a:rPr dirty="0" err="1"/>
              <a:t>negativo</a:t>
            </a:r>
            <a:r>
              <a:rPr dirty="0"/>
              <a:t> </a:t>
            </a:r>
            <a:r>
              <a:rPr dirty="0" err="1"/>
              <a:t>más</a:t>
            </a:r>
            <a:r>
              <a:rPr dirty="0"/>
              <a:t> </a:t>
            </a:r>
            <a:r>
              <a:rPr dirty="0" err="1"/>
              <a:t>potente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10850137" cy="1143000"/>
          </a:xfrm>
        </p:spPr>
        <p:txBody>
          <a:bodyPr/>
          <a:lstStyle/>
          <a:p>
            <a:r>
              <a:rPr dirty="0" err="1"/>
              <a:t>Arquitectura</a:t>
            </a:r>
            <a:r>
              <a:rPr dirty="0"/>
              <a:t> </a:t>
            </a:r>
            <a:r>
              <a:rPr dirty="0" err="1"/>
              <a:t>estructural</a:t>
            </a:r>
            <a:r>
              <a:rPr dirty="0"/>
              <a:t> </a:t>
            </a:r>
            <a:r>
              <a:rPr dirty="0" err="1"/>
              <a:t>emergente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10595113" cy="4525963"/>
          </a:xfrm>
        </p:spPr>
        <p:txBody>
          <a:bodyPr/>
          <a:lstStyle/>
          <a:p>
            <a:r>
              <a:rPr dirty="0"/>
              <a:t>CNEI → </a:t>
            </a:r>
            <a:r>
              <a:rPr dirty="0" err="1"/>
              <a:t>mejora</a:t>
            </a:r>
            <a:r>
              <a:rPr dirty="0"/>
              <a:t> </a:t>
            </a:r>
            <a:r>
              <a:rPr dirty="0" err="1"/>
              <a:t>sueño</a:t>
            </a:r>
            <a:endParaRPr dirty="0"/>
          </a:p>
          <a:p>
            <a:r>
              <a:rPr dirty="0"/>
              <a:t>CNEI → reduce </a:t>
            </a:r>
            <a:r>
              <a:rPr dirty="0" err="1"/>
              <a:t>adicción</a:t>
            </a:r>
            <a:endParaRPr dirty="0"/>
          </a:p>
          <a:p>
            <a:r>
              <a:rPr dirty="0" err="1"/>
              <a:t>Adicción</a:t>
            </a:r>
            <a:r>
              <a:rPr dirty="0"/>
              <a:t> → </a:t>
            </a:r>
            <a:r>
              <a:rPr dirty="0" err="1"/>
              <a:t>empeora</a:t>
            </a:r>
            <a:r>
              <a:rPr dirty="0"/>
              <a:t> </a:t>
            </a:r>
            <a:r>
              <a:rPr dirty="0" err="1"/>
              <a:t>sueño</a:t>
            </a:r>
            <a:endParaRPr dirty="0"/>
          </a:p>
          <a:p>
            <a:r>
              <a:rPr dirty="0" err="1"/>
              <a:t>Adicción</a:t>
            </a:r>
            <a:r>
              <a:rPr dirty="0"/>
              <a:t> → reduce CVRS</a:t>
            </a:r>
          </a:p>
          <a:p>
            <a:r>
              <a:rPr dirty="0" err="1"/>
              <a:t>Sueño</a:t>
            </a:r>
            <a:r>
              <a:rPr dirty="0"/>
              <a:t> → </a:t>
            </a:r>
            <a:r>
              <a:rPr dirty="0" err="1"/>
              <a:t>mejora</a:t>
            </a:r>
            <a:r>
              <a:rPr dirty="0"/>
              <a:t> CVRS</a:t>
            </a:r>
          </a:p>
          <a:p>
            <a:pPr marL="0" indent="0">
              <a:buNone/>
            </a:pPr>
            <a:endParaRPr lang="es-ES" dirty="0"/>
          </a:p>
          <a:p>
            <a:pPr marL="0" indent="0" algn="ctr">
              <a:buNone/>
            </a:pPr>
            <a:r>
              <a:rPr dirty="0"/>
              <a:t>El </a:t>
            </a:r>
            <a:r>
              <a:rPr dirty="0" err="1"/>
              <a:t>efecto</a:t>
            </a:r>
            <a:r>
              <a:rPr dirty="0"/>
              <a:t> del CNEI es </a:t>
            </a:r>
            <a:r>
              <a:rPr dirty="0" err="1"/>
              <a:t>principalmente</a:t>
            </a:r>
            <a:r>
              <a:rPr dirty="0"/>
              <a:t> </a:t>
            </a:r>
            <a:r>
              <a:rPr dirty="0" err="1"/>
              <a:t>indirecto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Hallazgos clínicamente relevantes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10861288" cy="4525963"/>
          </a:xfrm>
        </p:spPr>
        <p:txBody>
          <a:bodyPr/>
          <a:lstStyle/>
          <a:p>
            <a:r>
              <a:rPr dirty="0"/>
              <a:t>Uso ≥4h/día </a:t>
            </a:r>
            <a:r>
              <a:rPr dirty="0" err="1"/>
              <a:t>duplica</a:t>
            </a:r>
            <a:r>
              <a:rPr dirty="0"/>
              <a:t> </a:t>
            </a:r>
            <a:r>
              <a:rPr dirty="0" err="1"/>
              <a:t>probabilidad</a:t>
            </a:r>
            <a:r>
              <a:rPr dirty="0"/>
              <a:t> de </a:t>
            </a:r>
            <a:r>
              <a:rPr dirty="0" err="1"/>
              <a:t>alta</a:t>
            </a:r>
            <a:r>
              <a:rPr dirty="0"/>
              <a:t> </a:t>
            </a:r>
            <a:r>
              <a:rPr dirty="0" err="1"/>
              <a:t>adicción</a:t>
            </a:r>
            <a:endParaRPr dirty="0"/>
          </a:p>
          <a:p>
            <a:r>
              <a:rPr dirty="0"/>
              <a:t>En ≥4h </a:t>
            </a:r>
            <a:r>
              <a:rPr dirty="0" err="1"/>
              <a:t>desaparece</a:t>
            </a:r>
            <a:r>
              <a:rPr dirty="0"/>
              <a:t> </a:t>
            </a:r>
            <a:r>
              <a:rPr dirty="0" err="1"/>
              <a:t>efecto</a:t>
            </a:r>
            <a:r>
              <a:rPr dirty="0"/>
              <a:t> protector del CNEI</a:t>
            </a:r>
          </a:p>
          <a:p>
            <a:r>
              <a:rPr dirty="0"/>
              <a:t>El </a:t>
            </a:r>
            <a:r>
              <a:rPr dirty="0" err="1"/>
              <a:t>sueño</a:t>
            </a:r>
            <a:r>
              <a:rPr dirty="0"/>
              <a:t> </a:t>
            </a:r>
            <a:r>
              <a:rPr dirty="0" err="1"/>
              <a:t>mantiene</a:t>
            </a:r>
            <a:r>
              <a:rPr dirty="0"/>
              <a:t> </a:t>
            </a:r>
            <a:r>
              <a:rPr dirty="0" err="1"/>
              <a:t>efecto</a:t>
            </a:r>
            <a:r>
              <a:rPr dirty="0"/>
              <a:t> protector </a:t>
            </a:r>
            <a:r>
              <a:rPr dirty="0" err="1"/>
              <a:t>independiente</a:t>
            </a:r>
            <a:endParaRPr dirty="0"/>
          </a:p>
          <a:p>
            <a:pPr marL="0" indent="0">
              <a:buNone/>
            </a:pPr>
            <a:endParaRPr lang="es-ES" dirty="0"/>
          </a:p>
          <a:p>
            <a:pPr marL="0" indent="0" algn="ctr">
              <a:buNone/>
            </a:pPr>
            <a:r>
              <a:rPr sz="4400" b="1" dirty="0" err="1"/>
              <a:t>Posible</a:t>
            </a:r>
            <a:r>
              <a:rPr sz="4400" b="1" dirty="0"/>
              <a:t> </a:t>
            </a:r>
            <a:r>
              <a:rPr sz="4400" b="1" dirty="0" err="1"/>
              <a:t>efecto</a:t>
            </a:r>
            <a:r>
              <a:rPr sz="4400" b="1" dirty="0"/>
              <a:t> umbral digital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485</Words>
  <Application>Microsoft Macintosh PowerPoint</Application>
  <PresentationFormat>Personalizado</PresentationFormat>
  <Paragraphs>81</Paragraphs>
  <Slides>10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Aptos</vt:lpstr>
      <vt:lpstr>Arial</vt:lpstr>
      <vt:lpstr>Calibri</vt:lpstr>
      <vt:lpstr>Office Theme</vt:lpstr>
      <vt:lpstr>Naturaleza, Pantallas y Sueño Un Modelo Ecológico Integrado de Salud Adolescente</vt:lpstr>
      <vt:lpstr>El nuevo ecosistema adolescente</vt:lpstr>
      <vt:lpstr>Pregunta central</vt:lpstr>
      <vt:lpstr>Diseño del estudio</vt:lpstr>
      <vt:lpstr>Determinantes de la Adicción</vt:lpstr>
      <vt:lpstr>Determinantes del Sueño</vt:lpstr>
      <vt:lpstr>Determinantes de la CVRS Total</vt:lpstr>
      <vt:lpstr>Arquitectura estructural emergente</vt:lpstr>
      <vt:lpstr>Hallazgos clínicamente relevantes</vt:lpstr>
      <vt:lpstr>Conclusión: Hacia una Medicina Ecológica del Adolescente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JUAN ANTONIO ORTEGA GARCIA</cp:lastModifiedBy>
  <cp:revision>4</cp:revision>
  <dcterms:created xsi:type="dcterms:W3CDTF">2013-01-27T09:14:16Z</dcterms:created>
  <dcterms:modified xsi:type="dcterms:W3CDTF">2026-02-27T09:44:44Z</dcterms:modified>
  <cp:category/>
</cp:coreProperties>
</file>